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415" r:id="rId5"/>
    <p:sldId id="462" r:id="rId6"/>
    <p:sldId id="465" r:id="rId7"/>
    <p:sldId id="558" r:id="rId8"/>
    <p:sldId id="443" r:id="rId9"/>
    <p:sldId id="447" r:id="rId10"/>
    <p:sldId id="397" r:id="rId11"/>
    <p:sldId id="414" r:id="rId12"/>
    <p:sldId id="425" r:id="rId13"/>
    <p:sldId id="461" r:id="rId14"/>
    <p:sldId id="418" r:id="rId15"/>
    <p:sldId id="403" r:id="rId16"/>
    <p:sldId id="557" r:id="rId17"/>
    <p:sldId id="4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E1BDEE-70C3-4B8A-A657-956893BE3307}">
          <p14:sldIdLst>
            <p14:sldId id="415"/>
            <p14:sldId id="462"/>
            <p14:sldId id="465"/>
            <p14:sldId id="558"/>
            <p14:sldId id="443"/>
            <p14:sldId id="447"/>
            <p14:sldId id="397"/>
            <p14:sldId id="414"/>
            <p14:sldId id="425"/>
            <p14:sldId id="461"/>
            <p14:sldId id="418"/>
            <p14:sldId id="403"/>
            <p14:sldId id="557"/>
            <p14:sldId id="456"/>
          </p14:sldIdLst>
        </p14:section>
        <p14:section name="Backup Slides" id="{3D6ED320-6AE0-4517-9AA4-BA366C9E9697}">
          <p14:sldIdLst/>
        </p14:section>
      </p14:sectionLst>
    </p:ext>
    <p:ext uri="{EFAFB233-063F-42B5-8137-9DF3F51BA10A}">
      <p15:sldGuideLst xmlns:p15="http://schemas.microsoft.com/office/powerpoint/2012/main">
        <p15:guide id="1" orient="horz" pos="1071" userDrawn="1">
          <p15:clr>
            <a:srgbClr val="A4A3A4"/>
          </p15:clr>
        </p15:guide>
        <p15:guide id="2" pos="3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76F"/>
    <a:srgbClr val="F2F2F4"/>
    <a:srgbClr val="004494"/>
    <a:srgbClr val="FFFFFF"/>
    <a:srgbClr val="B1D113"/>
    <a:srgbClr val="8D9DD0"/>
    <a:srgbClr val="F5AF7C"/>
    <a:srgbClr val="9A7BB9"/>
    <a:srgbClr val="BED796"/>
    <a:srgbClr val="FFF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66" autoAdjust="0"/>
  </p:normalViewPr>
  <p:slideViewPr>
    <p:cSldViewPr snapToGrid="0">
      <p:cViewPr varScale="1">
        <p:scale>
          <a:sx n="58" d="100"/>
          <a:sy n="58" d="100"/>
        </p:scale>
        <p:origin x="956" y="48"/>
      </p:cViewPr>
      <p:guideLst>
        <p:guide orient="horz" pos="1071"/>
        <p:guide pos="34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27EAE-55B9-4E27-9817-332E2664551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BF86AC3-87C0-4C54-ADCA-5335183A8087}">
      <dgm:prSet phldrT="[Text]" custT="1"/>
      <dgm:spPr>
        <a:solidFill>
          <a:srgbClr val="A8D27C"/>
        </a:solidFill>
      </dgm:spPr>
      <dgm:t>
        <a:bodyPr/>
        <a:lstStyle/>
        <a:p>
          <a:r>
            <a:rPr lang="en-US" sz="2100"/>
            <a:t>MIP</a:t>
          </a:r>
        </a:p>
      </dgm:t>
    </dgm:pt>
    <dgm:pt modelId="{E1F82675-76F1-4B02-8836-5D66922AB817}" type="parTrans" cxnId="{BF50392C-BF9F-45F3-B977-AF11E2B63CD5}">
      <dgm:prSet/>
      <dgm:spPr/>
      <dgm:t>
        <a:bodyPr/>
        <a:lstStyle/>
        <a:p>
          <a:endParaRPr lang="en-US"/>
        </a:p>
      </dgm:t>
    </dgm:pt>
    <dgm:pt modelId="{06FCAD1B-BBE0-42B9-B0E1-95438E3E5A24}" type="sibTrans" cxnId="{BF50392C-BF9F-45F3-B977-AF11E2B63CD5}">
      <dgm:prSet/>
      <dgm:spPr>
        <a:solidFill>
          <a:srgbClr val="A2D5D8"/>
        </a:solidFill>
      </dgm:spPr>
      <dgm:t>
        <a:bodyPr/>
        <a:lstStyle/>
        <a:p>
          <a:r>
            <a:rPr lang="en-US"/>
            <a:t>Horizon Europe</a:t>
          </a:r>
        </a:p>
        <a:p>
          <a:r>
            <a:rPr lang="en-US"/>
            <a:t>Calls</a:t>
          </a:r>
        </a:p>
      </dgm:t>
    </dgm:pt>
    <dgm:pt modelId="{82438F13-CA9F-4FFF-997E-AF13911C28BA}">
      <dgm:prSet phldrT="[Text]"/>
      <dgm:spPr>
        <a:solidFill>
          <a:schemeClr val="accent2">
            <a:lumMod val="50000"/>
          </a:schemeClr>
        </a:solidFill>
      </dgm:spPr>
      <dgm:t>
        <a:bodyPr/>
        <a:lstStyle/>
        <a:p>
          <a:r>
            <a:rPr lang="en-US"/>
            <a:t>PCP and PPI</a:t>
          </a:r>
        </a:p>
      </dgm:t>
    </dgm:pt>
    <dgm:pt modelId="{AC81C5C9-93AD-4B73-8CD5-225CDAC62024}" type="parTrans" cxnId="{00D819FC-CFD8-4F24-B542-0B1AA85B7576}">
      <dgm:prSet/>
      <dgm:spPr/>
      <dgm:t>
        <a:bodyPr/>
        <a:lstStyle/>
        <a:p>
          <a:endParaRPr lang="en-US"/>
        </a:p>
      </dgm:t>
    </dgm:pt>
    <dgm:pt modelId="{DDBCC7CF-3624-429F-9C3A-66007B92AD36}" type="sibTrans" cxnId="{00D819FC-CFD8-4F24-B542-0B1AA85B7576}">
      <dgm:prSet/>
      <dgm:spPr>
        <a:solidFill>
          <a:srgbClr val="017137"/>
        </a:solidFill>
      </dgm:spPr>
      <dgm:t>
        <a:bodyPr/>
        <a:lstStyle/>
        <a:p>
          <a:r>
            <a:rPr lang="en-US"/>
            <a:t>EIB </a:t>
          </a:r>
        </a:p>
        <a:p>
          <a:r>
            <a:rPr lang="en-US"/>
            <a:t>and other </a:t>
          </a:r>
          <a:r>
            <a:rPr lang="en-US" err="1"/>
            <a:t>Programmes</a:t>
          </a:r>
          <a:endParaRPr lang="en-US"/>
        </a:p>
      </dgm:t>
    </dgm:pt>
    <dgm:pt modelId="{E3732E83-7E05-4326-B4A5-749707DD5844}">
      <dgm:prSet phldrT="[Text]"/>
      <dgm:spPr/>
      <dgm:t>
        <a:bodyPr/>
        <a:lstStyle/>
        <a:p>
          <a:endParaRPr lang="en-US"/>
        </a:p>
      </dgm:t>
    </dgm:pt>
    <dgm:pt modelId="{9E6CC095-3FF3-4820-A8A5-B153E1E87609}" type="parTrans" cxnId="{5BD3FE89-2892-4098-AB7D-E2668261C025}">
      <dgm:prSet/>
      <dgm:spPr/>
      <dgm:t>
        <a:bodyPr/>
        <a:lstStyle/>
        <a:p>
          <a:endParaRPr lang="en-US"/>
        </a:p>
      </dgm:t>
    </dgm:pt>
    <dgm:pt modelId="{61D16EFC-F766-4CE9-915A-E048A72BC79D}" type="sibTrans" cxnId="{5BD3FE89-2892-4098-AB7D-E2668261C025}">
      <dgm:prSet/>
      <dgm:spPr/>
      <dgm:t>
        <a:bodyPr/>
        <a:lstStyle/>
        <a:p>
          <a:endParaRPr lang="en-US"/>
        </a:p>
      </dgm:t>
    </dgm:pt>
    <dgm:pt modelId="{D2C7EE71-599A-4F47-BDB0-C5B865A8BF19}">
      <dgm:prSet phldrT="[Text]"/>
      <dgm:spPr>
        <a:solidFill>
          <a:srgbClr val="AED11F"/>
        </a:solidFill>
      </dgm:spPr>
      <dgm:t>
        <a:bodyPr/>
        <a:lstStyle/>
        <a:p>
          <a:r>
            <a:rPr lang="en-US"/>
            <a:t>Climate-ADAPT</a:t>
          </a:r>
        </a:p>
      </dgm:t>
    </dgm:pt>
    <dgm:pt modelId="{63B4AE73-0244-40D6-903B-22CE1FC3B58D}" type="parTrans" cxnId="{A3FE752D-8C63-422C-A200-D0BAA6F10C4B}">
      <dgm:prSet/>
      <dgm:spPr/>
      <dgm:t>
        <a:bodyPr/>
        <a:lstStyle/>
        <a:p>
          <a:endParaRPr lang="en-US"/>
        </a:p>
      </dgm:t>
    </dgm:pt>
    <dgm:pt modelId="{63E0DF8A-B31A-424C-9F32-803C7204DB8E}" type="sibTrans" cxnId="{A3FE752D-8C63-422C-A200-D0BAA6F10C4B}">
      <dgm:prSet/>
      <dgm:spPr>
        <a:solidFill>
          <a:srgbClr val="A4D5B7"/>
        </a:solidFill>
      </dgm:spPr>
      <dgm:t>
        <a:bodyPr/>
        <a:lstStyle/>
        <a:p>
          <a:r>
            <a:rPr lang="en-US"/>
            <a:t>JRC</a:t>
          </a:r>
        </a:p>
      </dgm:t>
    </dgm:pt>
    <dgm:pt modelId="{6E365BD9-03D2-4A76-96D2-A78EFB8D9DD6}" type="pres">
      <dgm:prSet presAssocID="{4DE27EAE-55B9-4E27-9817-332E26645516}" presName="Name0" presStyleCnt="0">
        <dgm:presLayoutVars>
          <dgm:chMax/>
          <dgm:chPref/>
          <dgm:dir/>
          <dgm:animLvl val="lvl"/>
        </dgm:presLayoutVars>
      </dgm:prSet>
      <dgm:spPr/>
    </dgm:pt>
    <dgm:pt modelId="{FD793B8E-0F5A-4BE4-A2D8-0194D1C22FBD}" type="pres">
      <dgm:prSet presAssocID="{1BF86AC3-87C0-4C54-ADCA-5335183A8087}" presName="composite" presStyleCnt="0"/>
      <dgm:spPr/>
    </dgm:pt>
    <dgm:pt modelId="{C3542301-9FD9-407C-AD68-1624639609DB}" type="pres">
      <dgm:prSet presAssocID="{1BF86AC3-87C0-4C54-ADCA-5335183A8087}" presName="Parent1" presStyleLbl="node1" presStyleIdx="0" presStyleCnt="6">
        <dgm:presLayoutVars>
          <dgm:chMax val="1"/>
          <dgm:chPref val="1"/>
          <dgm:bulletEnabled val="1"/>
        </dgm:presLayoutVars>
      </dgm:prSet>
      <dgm:spPr/>
    </dgm:pt>
    <dgm:pt modelId="{CF032369-25DA-4BD1-BB36-A42CD87316D7}" type="pres">
      <dgm:prSet presAssocID="{1BF86AC3-87C0-4C54-ADCA-5335183A8087}" presName="Childtext1" presStyleLbl="revTx" presStyleIdx="0" presStyleCnt="3" custLinFactNeighborX="23346" custLinFactNeighborY="3406">
        <dgm:presLayoutVars>
          <dgm:chMax val="0"/>
          <dgm:chPref val="0"/>
          <dgm:bulletEnabled val="1"/>
        </dgm:presLayoutVars>
      </dgm:prSet>
      <dgm:spPr/>
    </dgm:pt>
    <dgm:pt modelId="{E5786D96-6183-4145-A7FB-19D725CCD50E}" type="pres">
      <dgm:prSet presAssocID="{1BF86AC3-87C0-4C54-ADCA-5335183A8087}" presName="BalanceSpacing" presStyleCnt="0"/>
      <dgm:spPr/>
    </dgm:pt>
    <dgm:pt modelId="{B2CD9D9C-21F4-404B-8A47-E09669F72823}" type="pres">
      <dgm:prSet presAssocID="{1BF86AC3-87C0-4C54-ADCA-5335183A8087}" presName="BalanceSpacing1" presStyleCnt="0"/>
      <dgm:spPr/>
    </dgm:pt>
    <dgm:pt modelId="{86562FB7-7832-44E7-ACA3-91E0A90F55DD}" type="pres">
      <dgm:prSet presAssocID="{06FCAD1B-BBE0-42B9-B0E1-95438E3E5A24}" presName="Accent1Text" presStyleLbl="node1" presStyleIdx="1" presStyleCnt="6"/>
      <dgm:spPr/>
    </dgm:pt>
    <dgm:pt modelId="{084FB171-DF0C-46F0-A455-B178EB6EC405}" type="pres">
      <dgm:prSet presAssocID="{06FCAD1B-BBE0-42B9-B0E1-95438E3E5A24}" presName="spaceBetweenRectangles" presStyleCnt="0"/>
      <dgm:spPr/>
    </dgm:pt>
    <dgm:pt modelId="{2C4D5DE9-A0DF-42FD-8425-7671F27394FC}" type="pres">
      <dgm:prSet presAssocID="{82438F13-CA9F-4FFF-997E-AF13911C28BA}" presName="composite" presStyleCnt="0"/>
      <dgm:spPr/>
    </dgm:pt>
    <dgm:pt modelId="{CC28F9E3-5A55-4DD1-BF53-B14E64CDC3E0}" type="pres">
      <dgm:prSet presAssocID="{82438F13-CA9F-4FFF-997E-AF13911C28BA}" presName="Parent1" presStyleLbl="node1" presStyleIdx="2" presStyleCnt="6">
        <dgm:presLayoutVars>
          <dgm:chMax val="1"/>
          <dgm:chPref val="1"/>
          <dgm:bulletEnabled val="1"/>
        </dgm:presLayoutVars>
      </dgm:prSet>
      <dgm:spPr/>
    </dgm:pt>
    <dgm:pt modelId="{9558393D-06D8-4EC5-8158-ACDEA991F589}" type="pres">
      <dgm:prSet presAssocID="{82438F13-CA9F-4FFF-997E-AF13911C28BA}" presName="Childtext1" presStyleLbl="revTx" presStyleIdx="1" presStyleCnt="3" custLinFactX="-30555" custLinFactY="-49854" custLinFactNeighborX="-100000" custLinFactNeighborY="-100000">
        <dgm:presLayoutVars>
          <dgm:chMax val="0"/>
          <dgm:chPref val="0"/>
          <dgm:bulletEnabled val="1"/>
        </dgm:presLayoutVars>
      </dgm:prSet>
      <dgm:spPr/>
    </dgm:pt>
    <dgm:pt modelId="{FCBC6985-8505-44AA-B4D9-9B143602437E}" type="pres">
      <dgm:prSet presAssocID="{82438F13-CA9F-4FFF-997E-AF13911C28BA}" presName="BalanceSpacing" presStyleCnt="0"/>
      <dgm:spPr/>
    </dgm:pt>
    <dgm:pt modelId="{5E8E0DDA-5140-43D6-A450-A62E28C0C695}" type="pres">
      <dgm:prSet presAssocID="{82438F13-CA9F-4FFF-997E-AF13911C28BA}" presName="BalanceSpacing1" presStyleCnt="0"/>
      <dgm:spPr/>
    </dgm:pt>
    <dgm:pt modelId="{02AC0122-0F1C-49EF-A802-3478840C5706}" type="pres">
      <dgm:prSet presAssocID="{DDBCC7CF-3624-429F-9C3A-66007B92AD36}" presName="Accent1Text" presStyleLbl="node1" presStyleIdx="3" presStyleCnt="6"/>
      <dgm:spPr/>
    </dgm:pt>
    <dgm:pt modelId="{7FB1CABF-4AF8-41D3-8FA8-BA7404920F09}" type="pres">
      <dgm:prSet presAssocID="{DDBCC7CF-3624-429F-9C3A-66007B92AD36}" presName="spaceBetweenRectangles" presStyleCnt="0"/>
      <dgm:spPr/>
    </dgm:pt>
    <dgm:pt modelId="{8AB5E68A-8895-432B-A34F-92058189EA2F}" type="pres">
      <dgm:prSet presAssocID="{D2C7EE71-599A-4F47-BDB0-C5B865A8BF19}" presName="composite" presStyleCnt="0"/>
      <dgm:spPr/>
    </dgm:pt>
    <dgm:pt modelId="{B0111DF2-00CB-485A-9636-8580245E55D2}" type="pres">
      <dgm:prSet presAssocID="{D2C7EE71-599A-4F47-BDB0-C5B865A8BF19}" presName="Parent1" presStyleLbl="node1" presStyleIdx="4" presStyleCnt="6" custLinFactNeighborY="2043">
        <dgm:presLayoutVars>
          <dgm:chMax val="1"/>
          <dgm:chPref val="1"/>
          <dgm:bulletEnabled val="1"/>
        </dgm:presLayoutVars>
      </dgm:prSet>
      <dgm:spPr/>
    </dgm:pt>
    <dgm:pt modelId="{DAF39491-F26A-44D6-8493-6679872A0E2F}" type="pres">
      <dgm:prSet presAssocID="{D2C7EE71-599A-4F47-BDB0-C5B865A8BF19}" presName="Childtext1" presStyleLbl="revTx" presStyleIdx="2" presStyleCnt="3">
        <dgm:presLayoutVars>
          <dgm:chMax val="0"/>
          <dgm:chPref val="0"/>
          <dgm:bulletEnabled val="1"/>
        </dgm:presLayoutVars>
      </dgm:prSet>
      <dgm:spPr/>
    </dgm:pt>
    <dgm:pt modelId="{A1022E42-565B-4612-A9B0-D5868BE37A95}" type="pres">
      <dgm:prSet presAssocID="{D2C7EE71-599A-4F47-BDB0-C5B865A8BF19}" presName="BalanceSpacing" presStyleCnt="0"/>
      <dgm:spPr/>
    </dgm:pt>
    <dgm:pt modelId="{811E087E-C67D-4480-9C89-26E80ED58867}" type="pres">
      <dgm:prSet presAssocID="{D2C7EE71-599A-4F47-BDB0-C5B865A8BF19}" presName="BalanceSpacing1" presStyleCnt="0"/>
      <dgm:spPr/>
    </dgm:pt>
    <dgm:pt modelId="{D001C12C-517F-43F0-81D1-FD87484CBF82}" type="pres">
      <dgm:prSet presAssocID="{63E0DF8A-B31A-424C-9F32-803C7204DB8E}" presName="Accent1Text" presStyleLbl="node1" presStyleIdx="5" presStyleCnt="6" custLinFactNeighborX="1174" custLinFactNeighborY="511"/>
      <dgm:spPr/>
    </dgm:pt>
  </dgm:ptLst>
  <dgm:cxnLst>
    <dgm:cxn modelId="{EB386C1B-7724-43DD-A43B-9327CB3BCA21}" type="presOf" srcId="{D2C7EE71-599A-4F47-BDB0-C5B865A8BF19}" destId="{B0111DF2-00CB-485A-9636-8580245E55D2}" srcOrd="0" destOrd="0" presId="urn:microsoft.com/office/officeart/2008/layout/AlternatingHexagons"/>
    <dgm:cxn modelId="{BF50392C-BF9F-45F3-B977-AF11E2B63CD5}" srcId="{4DE27EAE-55B9-4E27-9817-332E26645516}" destId="{1BF86AC3-87C0-4C54-ADCA-5335183A8087}" srcOrd="0" destOrd="0" parTransId="{E1F82675-76F1-4B02-8836-5D66922AB817}" sibTransId="{06FCAD1B-BBE0-42B9-B0E1-95438E3E5A24}"/>
    <dgm:cxn modelId="{A3FE752D-8C63-422C-A200-D0BAA6F10C4B}" srcId="{4DE27EAE-55B9-4E27-9817-332E26645516}" destId="{D2C7EE71-599A-4F47-BDB0-C5B865A8BF19}" srcOrd="2" destOrd="0" parTransId="{63B4AE73-0244-40D6-903B-22CE1FC3B58D}" sibTransId="{63E0DF8A-B31A-424C-9F32-803C7204DB8E}"/>
    <dgm:cxn modelId="{894DA046-C39F-4552-90F7-0C8091A4C37C}" type="presOf" srcId="{DDBCC7CF-3624-429F-9C3A-66007B92AD36}" destId="{02AC0122-0F1C-49EF-A802-3478840C5706}" srcOrd="0" destOrd="0" presId="urn:microsoft.com/office/officeart/2008/layout/AlternatingHexagons"/>
    <dgm:cxn modelId="{D484144B-5B53-4F06-9E32-D7E77CCEDB36}" type="presOf" srcId="{4DE27EAE-55B9-4E27-9817-332E26645516}" destId="{6E365BD9-03D2-4A76-96D2-A78EFB8D9DD6}" srcOrd="0" destOrd="0" presId="urn:microsoft.com/office/officeart/2008/layout/AlternatingHexagons"/>
    <dgm:cxn modelId="{EA0C864F-2835-4FCE-82D1-1BB922F77203}" type="presOf" srcId="{82438F13-CA9F-4FFF-997E-AF13911C28BA}" destId="{CC28F9E3-5A55-4DD1-BF53-B14E64CDC3E0}" srcOrd="0" destOrd="0" presId="urn:microsoft.com/office/officeart/2008/layout/AlternatingHexagons"/>
    <dgm:cxn modelId="{FF1ED682-6F81-4CCD-92F1-1613A864B3AD}" type="presOf" srcId="{1BF86AC3-87C0-4C54-ADCA-5335183A8087}" destId="{C3542301-9FD9-407C-AD68-1624639609DB}" srcOrd="0" destOrd="0" presId="urn:microsoft.com/office/officeart/2008/layout/AlternatingHexagons"/>
    <dgm:cxn modelId="{24797785-0384-4984-99F6-2782A11A5749}" type="presOf" srcId="{06FCAD1B-BBE0-42B9-B0E1-95438E3E5A24}" destId="{86562FB7-7832-44E7-ACA3-91E0A90F55DD}" srcOrd="0" destOrd="0" presId="urn:microsoft.com/office/officeart/2008/layout/AlternatingHexagons"/>
    <dgm:cxn modelId="{5BD3FE89-2892-4098-AB7D-E2668261C025}" srcId="{82438F13-CA9F-4FFF-997E-AF13911C28BA}" destId="{E3732E83-7E05-4326-B4A5-749707DD5844}" srcOrd="0" destOrd="0" parTransId="{9E6CC095-3FF3-4820-A8A5-B153E1E87609}" sibTransId="{61D16EFC-F766-4CE9-915A-E048A72BC79D}"/>
    <dgm:cxn modelId="{15AC89D2-1A0D-4647-8CC1-66F3D37B6C8D}" type="presOf" srcId="{63E0DF8A-B31A-424C-9F32-803C7204DB8E}" destId="{D001C12C-517F-43F0-81D1-FD87484CBF82}" srcOrd="0" destOrd="0" presId="urn:microsoft.com/office/officeart/2008/layout/AlternatingHexagons"/>
    <dgm:cxn modelId="{F56A44EB-FEBF-4728-9339-803CF46958FD}" type="presOf" srcId="{E3732E83-7E05-4326-B4A5-749707DD5844}" destId="{9558393D-06D8-4EC5-8158-ACDEA991F589}" srcOrd="0" destOrd="0" presId="urn:microsoft.com/office/officeart/2008/layout/AlternatingHexagons"/>
    <dgm:cxn modelId="{00D819FC-CFD8-4F24-B542-0B1AA85B7576}" srcId="{4DE27EAE-55B9-4E27-9817-332E26645516}" destId="{82438F13-CA9F-4FFF-997E-AF13911C28BA}" srcOrd="1" destOrd="0" parTransId="{AC81C5C9-93AD-4B73-8CD5-225CDAC62024}" sibTransId="{DDBCC7CF-3624-429F-9C3A-66007B92AD36}"/>
    <dgm:cxn modelId="{26E9321A-A1D7-45CA-80DF-73D95389918E}" type="presParOf" srcId="{6E365BD9-03D2-4A76-96D2-A78EFB8D9DD6}" destId="{FD793B8E-0F5A-4BE4-A2D8-0194D1C22FBD}" srcOrd="0" destOrd="0" presId="urn:microsoft.com/office/officeart/2008/layout/AlternatingHexagons"/>
    <dgm:cxn modelId="{0181AE38-B3C5-4480-9309-CBFFC5CEC7B9}" type="presParOf" srcId="{FD793B8E-0F5A-4BE4-A2D8-0194D1C22FBD}" destId="{C3542301-9FD9-407C-AD68-1624639609DB}" srcOrd="0" destOrd="0" presId="urn:microsoft.com/office/officeart/2008/layout/AlternatingHexagons"/>
    <dgm:cxn modelId="{2F674CCA-4765-4F58-B4B7-D6D524EA5BBF}" type="presParOf" srcId="{FD793B8E-0F5A-4BE4-A2D8-0194D1C22FBD}" destId="{CF032369-25DA-4BD1-BB36-A42CD87316D7}" srcOrd="1" destOrd="0" presId="urn:microsoft.com/office/officeart/2008/layout/AlternatingHexagons"/>
    <dgm:cxn modelId="{7D0FCE30-4228-44C6-B5EF-25B13084E4E4}" type="presParOf" srcId="{FD793B8E-0F5A-4BE4-A2D8-0194D1C22FBD}" destId="{E5786D96-6183-4145-A7FB-19D725CCD50E}" srcOrd="2" destOrd="0" presId="urn:microsoft.com/office/officeart/2008/layout/AlternatingHexagons"/>
    <dgm:cxn modelId="{59088638-048F-4413-B767-9C6727E3598B}" type="presParOf" srcId="{FD793B8E-0F5A-4BE4-A2D8-0194D1C22FBD}" destId="{B2CD9D9C-21F4-404B-8A47-E09669F72823}" srcOrd="3" destOrd="0" presId="urn:microsoft.com/office/officeart/2008/layout/AlternatingHexagons"/>
    <dgm:cxn modelId="{156D75D1-7AD9-482F-B5E8-D03467CBF16D}" type="presParOf" srcId="{FD793B8E-0F5A-4BE4-A2D8-0194D1C22FBD}" destId="{86562FB7-7832-44E7-ACA3-91E0A90F55DD}" srcOrd="4" destOrd="0" presId="urn:microsoft.com/office/officeart/2008/layout/AlternatingHexagons"/>
    <dgm:cxn modelId="{333F61F5-5819-4367-B6DD-E316AB307C5E}" type="presParOf" srcId="{6E365BD9-03D2-4A76-96D2-A78EFB8D9DD6}" destId="{084FB171-DF0C-46F0-A455-B178EB6EC405}" srcOrd="1" destOrd="0" presId="urn:microsoft.com/office/officeart/2008/layout/AlternatingHexagons"/>
    <dgm:cxn modelId="{A34482AF-BB05-4CEF-B524-377FF73C440D}" type="presParOf" srcId="{6E365BD9-03D2-4A76-96D2-A78EFB8D9DD6}" destId="{2C4D5DE9-A0DF-42FD-8425-7671F27394FC}" srcOrd="2" destOrd="0" presId="urn:microsoft.com/office/officeart/2008/layout/AlternatingHexagons"/>
    <dgm:cxn modelId="{5EF951B6-4F4A-40C2-9B36-BACBC2A7BBB2}" type="presParOf" srcId="{2C4D5DE9-A0DF-42FD-8425-7671F27394FC}" destId="{CC28F9E3-5A55-4DD1-BF53-B14E64CDC3E0}" srcOrd="0" destOrd="0" presId="urn:microsoft.com/office/officeart/2008/layout/AlternatingHexagons"/>
    <dgm:cxn modelId="{45B1E43A-E4BF-417E-974E-38B51891859C}" type="presParOf" srcId="{2C4D5DE9-A0DF-42FD-8425-7671F27394FC}" destId="{9558393D-06D8-4EC5-8158-ACDEA991F589}" srcOrd="1" destOrd="0" presId="urn:microsoft.com/office/officeart/2008/layout/AlternatingHexagons"/>
    <dgm:cxn modelId="{8AC3FB2C-0F04-46A1-A970-C3A51F8866A2}" type="presParOf" srcId="{2C4D5DE9-A0DF-42FD-8425-7671F27394FC}" destId="{FCBC6985-8505-44AA-B4D9-9B143602437E}" srcOrd="2" destOrd="0" presId="urn:microsoft.com/office/officeart/2008/layout/AlternatingHexagons"/>
    <dgm:cxn modelId="{BD2AB8B0-5218-49CC-B1BA-B8FA5A1B820C}" type="presParOf" srcId="{2C4D5DE9-A0DF-42FD-8425-7671F27394FC}" destId="{5E8E0DDA-5140-43D6-A450-A62E28C0C695}" srcOrd="3" destOrd="0" presId="urn:microsoft.com/office/officeart/2008/layout/AlternatingHexagons"/>
    <dgm:cxn modelId="{C091898C-8D0C-49EA-87D5-11539FA5221B}" type="presParOf" srcId="{2C4D5DE9-A0DF-42FD-8425-7671F27394FC}" destId="{02AC0122-0F1C-49EF-A802-3478840C5706}" srcOrd="4" destOrd="0" presId="urn:microsoft.com/office/officeart/2008/layout/AlternatingHexagons"/>
    <dgm:cxn modelId="{ACBF4F54-429E-414A-A9B3-A8AD6C735D1A}" type="presParOf" srcId="{6E365BD9-03D2-4A76-96D2-A78EFB8D9DD6}" destId="{7FB1CABF-4AF8-41D3-8FA8-BA7404920F09}" srcOrd="3" destOrd="0" presId="urn:microsoft.com/office/officeart/2008/layout/AlternatingHexagons"/>
    <dgm:cxn modelId="{7D68F0C2-3A4B-4D04-ADA5-3EFFB2B4F421}" type="presParOf" srcId="{6E365BD9-03D2-4A76-96D2-A78EFB8D9DD6}" destId="{8AB5E68A-8895-432B-A34F-92058189EA2F}" srcOrd="4" destOrd="0" presId="urn:microsoft.com/office/officeart/2008/layout/AlternatingHexagons"/>
    <dgm:cxn modelId="{5CB10FBF-E756-4776-A5FA-740ED9C521D2}" type="presParOf" srcId="{8AB5E68A-8895-432B-A34F-92058189EA2F}" destId="{B0111DF2-00CB-485A-9636-8580245E55D2}" srcOrd="0" destOrd="0" presId="urn:microsoft.com/office/officeart/2008/layout/AlternatingHexagons"/>
    <dgm:cxn modelId="{10B28B33-1016-4915-AF83-69A77773AC1A}" type="presParOf" srcId="{8AB5E68A-8895-432B-A34F-92058189EA2F}" destId="{DAF39491-F26A-44D6-8493-6679872A0E2F}" srcOrd="1" destOrd="0" presId="urn:microsoft.com/office/officeart/2008/layout/AlternatingHexagons"/>
    <dgm:cxn modelId="{9E80AC18-77C8-4D4F-82D2-3BB48EA00E51}" type="presParOf" srcId="{8AB5E68A-8895-432B-A34F-92058189EA2F}" destId="{A1022E42-565B-4612-A9B0-D5868BE37A95}" srcOrd="2" destOrd="0" presId="urn:microsoft.com/office/officeart/2008/layout/AlternatingHexagons"/>
    <dgm:cxn modelId="{3345EDDC-A719-42B3-87FD-7637D123A3FC}" type="presParOf" srcId="{8AB5E68A-8895-432B-A34F-92058189EA2F}" destId="{811E087E-C67D-4480-9C89-26E80ED58867}" srcOrd="3" destOrd="0" presId="urn:microsoft.com/office/officeart/2008/layout/AlternatingHexagons"/>
    <dgm:cxn modelId="{6DB3A423-33B5-4567-A9CB-DC45E75BBD7C}" type="presParOf" srcId="{8AB5E68A-8895-432B-A34F-92058189EA2F}" destId="{D001C12C-517F-43F0-81D1-FD87484CBF8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5AD18-8A48-4033-AD25-F943E3485E90}"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17F018AB-0225-43F7-BE85-EED0DC7245D4}">
      <dgm:prSet phldrT="[Text]" custT="1"/>
      <dgm:spPr>
        <a:solidFill>
          <a:srgbClr val="A2D5D6"/>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t>Capacity building and development</a:t>
          </a:r>
          <a:r>
            <a:rPr lang="en-GB" sz="1400" dirty="0"/>
            <a:t> </a:t>
          </a:r>
          <a:endParaRPr lang="en-US" sz="1400" dirty="0"/>
        </a:p>
      </dgm:t>
    </dgm:pt>
    <dgm:pt modelId="{9A26D41F-5008-424A-A420-0C881892A03F}" type="parTrans" cxnId="{BA7BC5EA-B834-42A3-B748-0C704D07A122}">
      <dgm:prSet/>
      <dgm:spPr/>
      <dgm:t>
        <a:bodyPr/>
        <a:lstStyle/>
        <a:p>
          <a:endParaRPr lang="en-US"/>
        </a:p>
      </dgm:t>
    </dgm:pt>
    <dgm:pt modelId="{1D78D041-3F6D-4142-BE75-33597B793499}" type="sibTrans" cxnId="{BA7BC5EA-B834-42A3-B748-0C704D07A122}">
      <dgm:prSet/>
      <dgm:spPr/>
      <dgm:t>
        <a:bodyPr/>
        <a:lstStyle/>
        <a:p>
          <a:endParaRPr lang="en-US"/>
        </a:p>
      </dgm:t>
    </dgm:pt>
    <dgm:pt modelId="{8A62B760-DEEB-4CA2-9D67-F176102EA141}">
      <dgm:prSet phldrT="[Text]" custT="1"/>
      <dgm:spPr/>
      <dgm:t>
        <a:bodyPr/>
        <a:lstStyle/>
        <a:p>
          <a:r>
            <a:rPr lang="en-US" sz="1400" dirty="0"/>
            <a:t>Knowledge on risk assessment methods</a:t>
          </a:r>
        </a:p>
      </dgm:t>
    </dgm:pt>
    <dgm:pt modelId="{9F695B96-FC98-4EA7-B643-E148693A67CB}" type="parTrans" cxnId="{1080ABE6-AE73-476F-8138-AB04D4E9E495}">
      <dgm:prSet/>
      <dgm:spPr/>
      <dgm:t>
        <a:bodyPr/>
        <a:lstStyle/>
        <a:p>
          <a:endParaRPr lang="en-US"/>
        </a:p>
      </dgm:t>
    </dgm:pt>
    <dgm:pt modelId="{052D6C0F-F0CA-45FB-9A69-2BC2599B6653}" type="sibTrans" cxnId="{1080ABE6-AE73-476F-8138-AB04D4E9E495}">
      <dgm:prSet/>
      <dgm:spPr/>
      <dgm:t>
        <a:bodyPr/>
        <a:lstStyle/>
        <a:p>
          <a:endParaRPr lang="en-US"/>
        </a:p>
      </dgm:t>
    </dgm:pt>
    <dgm:pt modelId="{EF43B498-6934-44B5-B7DD-96606F71C137}">
      <dgm:prSet phldrT="[Text]" custT="1"/>
      <dgm:spPr>
        <a:solidFill>
          <a:srgbClr val="92D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1" dirty="0"/>
            <a:t>Citizens engagement</a:t>
          </a:r>
          <a:endParaRPr lang="en-US" sz="1400" dirty="0"/>
        </a:p>
        <a:p>
          <a:endParaRPr lang="en-US" sz="1400" dirty="0"/>
        </a:p>
      </dgm:t>
    </dgm:pt>
    <dgm:pt modelId="{F7B12E8C-7E36-4B43-9366-E0BADE3ED4CB}" type="parTrans" cxnId="{7E7E11DB-2CEF-45CF-A9F8-C72094559A55}">
      <dgm:prSet/>
      <dgm:spPr/>
      <dgm:t>
        <a:bodyPr/>
        <a:lstStyle/>
        <a:p>
          <a:endParaRPr lang="en-US"/>
        </a:p>
      </dgm:t>
    </dgm:pt>
    <dgm:pt modelId="{0223AB03-D351-4397-8BAB-0DEC95EBD8DC}" type="sibTrans" cxnId="{7E7E11DB-2CEF-45CF-A9F8-C72094559A55}">
      <dgm:prSet/>
      <dgm:spPr/>
      <dgm:t>
        <a:bodyPr/>
        <a:lstStyle/>
        <a:p>
          <a:endParaRPr lang="en-US"/>
        </a:p>
      </dgm:t>
    </dgm:pt>
    <dgm:pt modelId="{E3B1ADD7-4E25-4D8F-91DF-DEB500CBDCAF}">
      <dgm:prSet phldrT="[Text]" custT="1"/>
      <dgm:spPr/>
      <dgm:t>
        <a:bodyPr/>
        <a:lstStyle/>
        <a:p>
          <a:r>
            <a:rPr lang="en-US" sz="1400" dirty="0"/>
            <a:t>Access tools that the region can use to engage with citizens</a:t>
          </a:r>
        </a:p>
      </dgm:t>
    </dgm:pt>
    <dgm:pt modelId="{D3D63E9E-AF92-4C22-B28E-AF50B6623A3B}" type="parTrans" cxnId="{07250F11-7E05-4BE0-8A0C-F352223FDC1E}">
      <dgm:prSet/>
      <dgm:spPr/>
      <dgm:t>
        <a:bodyPr/>
        <a:lstStyle/>
        <a:p>
          <a:endParaRPr lang="en-US"/>
        </a:p>
      </dgm:t>
    </dgm:pt>
    <dgm:pt modelId="{BFDB1D27-5CBB-45E5-ACBC-F0C6214FB65B}" type="sibTrans" cxnId="{07250F11-7E05-4BE0-8A0C-F352223FDC1E}">
      <dgm:prSet/>
      <dgm:spPr/>
      <dgm:t>
        <a:bodyPr/>
        <a:lstStyle/>
        <a:p>
          <a:endParaRPr lang="en-US"/>
        </a:p>
      </dgm:t>
    </dgm:pt>
    <dgm:pt modelId="{A3E4C924-DCD6-49E2-8768-B05FD6A0ED2D}">
      <dgm:prSet phldrT="[Text]" custT="1"/>
      <dgm:spPr>
        <a:solidFill>
          <a:srgbClr val="00B050"/>
        </a:solidFill>
      </dgm:spPr>
      <dgm:t>
        <a:bodyPr/>
        <a:lstStyle/>
        <a:p>
          <a:r>
            <a:rPr lang="en-GB" sz="1400" b="1" dirty="0"/>
            <a:t>Monitoring </a:t>
          </a:r>
        </a:p>
        <a:p>
          <a:r>
            <a:rPr lang="en-GB" sz="1400" b="1" dirty="0"/>
            <a:t>and </a:t>
          </a:r>
        </a:p>
        <a:p>
          <a:r>
            <a:rPr lang="en-GB" sz="1400" b="1" dirty="0"/>
            <a:t>evaluation</a:t>
          </a:r>
          <a:r>
            <a:rPr lang="en-GB" sz="1400" dirty="0"/>
            <a:t> </a:t>
          </a:r>
          <a:endParaRPr lang="en-US" sz="1400" dirty="0"/>
        </a:p>
      </dgm:t>
    </dgm:pt>
    <dgm:pt modelId="{3B82E38A-9D69-45D9-A748-A0B69D9A99B3}" type="parTrans" cxnId="{BE71D8F0-F058-49E3-85FE-82D1DA4DA9A9}">
      <dgm:prSet/>
      <dgm:spPr/>
      <dgm:t>
        <a:bodyPr/>
        <a:lstStyle/>
        <a:p>
          <a:endParaRPr lang="en-US"/>
        </a:p>
      </dgm:t>
    </dgm:pt>
    <dgm:pt modelId="{D2210A5D-125F-4EC7-B565-B780989F8656}" type="sibTrans" cxnId="{BE71D8F0-F058-49E3-85FE-82D1DA4DA9A9}">
      <dgm:prSet/>
      <dgm:spPr/>
      <dgm:t>
        <a:bodyPr/>
        <a:lstStyle/>
        <a:p>
          <a:endParaRPr lang="en-US"/>
        </a:p>
      </dgm:t>
    </dgm:pt>
    <dgm:pt modelId="{ADDADE9D-820D-4101-88D4-8000E67B4C0F}">
      <dgm:prSet phldrT="[Text]" custT="1"/>
      <dgm:spPr/>
      <dgm:t>
        <a:bodyPr/>
        <a:lstStyle/>
        <a:p>
          <a:r>
            <a:rPr lang="en-GB" sz="1350" b="1" dirty="0"/>
            <a:t>Communication</a:t>
          </a:r>
        </a:p>
        <a:p>
          <a:r>
            <a:rPr lang="en-GB" sz="1350" b="1" dirty="0"/>
            <a:t> and</a:t>
          </a:r>
        </a:p>
        <a:p>
          <a:r>
            <a:rPr lang="en-GB" sz="1350" b="1" dirty="0"/>
            <a:t> dissemination</a:t>
          </a:r>
          <a:r>
            <a:rPr lang="en-GB" sz="1400" b="1" dirty="0"/>
            <a:t> </a:t>
          </a:r>
          <a:endParaRPr lang="en-US" sz="1400" dirty="0"/>
        </a:p>
      </dgm:t>
    </dgm:pt>
    <dgm:pt modelId="{60B34B19-4072-42C6-8F8F-5BE37F3C5CFF}" type="parTrans" cxnId="{BCA333D6-4DBF-4624-9E84-4A6594B09AA0}">
      <dgm:prSet/>
      <dgm:spPr/>
      <dgm:t>
        <a:bodyPr/>
        <a:lstStyle/>
        <a:p>
          <a:endParaRPr lang="en-US"/>
        </a:p>
      </dgm:t>
    </dgm:pt>
    <dgm:pt modelId="{02C590D4-AD3A-443C-8A23-26429C6389C0}" type="sibTrans" cxnId="{BCA333D6-4DBF-4624-9E84-4A6594B09AA0}">
      <dgm:prSet/>
      <dgm:spPr/>
      <dgm:t>
        <a:bodyPr/>
        <a:lstStyle/>
        <a:p>
          <a:endParaRPr lang="en-US"/>
        </a:p>
      </dgm:t>
    </dgm:pt>
    <dgm:pt modelId="{A89E45F7-B38B-4F95-A126-83BD0D7A0583}">
      <dgm:prSet phldrT="[Text]" custT="1"/>
      <dgm:spPr/>
      <dgm:t>
        <a:bodyPr/>
        <a:lstStyle/>
        <a:p>
          <a:endParaRPr lang="en-US" sz="1400" dirty="0"/>
        </a:p>
      </dgm:t>
    </dgm:pt>
    <dgm:pt modelId="{F9E1673C-B9BE-4474-8A80-37B7A31580A5}" type="parTrans" cxnId="{3A94D085-72E2-4E9B-9DC0-7357C27609FD}">
      <dgm:prSet/>
      <dgm:spPr/>
      <dgm:t>
        <a:bodyPr/>
        <a:lstStyle/>
        <a:p>
          <a:endParaRPr lang="en-US"/>
        </a:p>
      </dgm:t>
    </dgm:pt>
    <dgm:pt modelId="{24AC9A5B-D9E4-46D4-832A-F7FF0B925A80}" type="sibTrans" cxnId="{3A94D085-72E2-4E9B-9DC0-7357C27609FD}">
      <dgm:prSet/>
      <dgm:spPr/>
      <dgm:t>
        <a:bodyPr/>
        <a:lstStyle/>
        <a:p>
          <a:endParaRPr lang="en-US"/>
        </a:p>
      </dgm:t>
    </dgm:pt>
    <dgm:pt modelId="{8FF88AA9-8468-419B-866F-084927C786F2}">
      <dgm:prSet phldrT="[Text]"/>
      <dgm:spPr/>
      <dgm:t>
        <a:bodyPr/>
        <a:lstStyle/>
        <a:p>
          <a:endParaRPr lang="en-US" sz="800" dirty="0"/>
        </a:p>
      </dgm:t>
    </dgm:pt>
    <dgm:pt modelId="{1B07F369-BA25-4D1C-A580-8BCE1064059E}" type="parTrans" cxnId="{7B0C0ED8-5BCF-4217-A04E-2A418ED0E8B7}">
      <dgm:prSet/>
      <dgm:spPr/>
      <dgm:t>
        <a:bodyPr/>
        <a:lstStyle/>
        <a:p>
          <a:endParaRPr lang="en-US"/>
        </a:p>
      </dgm:t>
    </dgm:pt>
    <dgm:pt modelId="{66D92BE4-888B-4735-A032-043417E9C7C5}" type="sibTrans" cxnId="{7B0C0ED8-5BCF-4217-A04E-2A418ED0E8B7}">
      <dgm:prSet/>
      <dgm:spPr/>
      <dgm:t>
        <a:bodyPr/>
        <a:lstStyle/>
        <a:p>
          <a:endParaRPr lang="en-US"/>
        </a:p>
      </dgm:t>
    </dgm:pt>
    <dgm:pt modelId="{8517D19A-5088-4AA5-8D18-C7E562756E57}">
      <dgm:prSet phldrT="[Text]" custT="1"/>
      <dgm:spPr/>
      <dgm:t>
        <a:bodyPr/>
        <a:lstStyle/>
        <a:p>
          <a:r>
            <a:rPr lang="en-US" sz="1400" dirty="0"/>
            <a:t>Support to carry out climate risk assessments </a:t>
          </a:r>
        </a:p>
      </dgm:t>
    </dgm:pt>
    <dgm:pt modelId="{55D33018-230F-4F38-80EC-1EB7519D1B58}" type="parTrans" cxnId="{89041BAC-07A2-4B42-BFFB-BE14F3B6139E}">
      <dgm:prSet/>
      <dgm:spPr/>
      <dgm:t>
        <a:bodyPr/>
        <a:lstStyle/>
        <a:p>
          <a:endParaRPr lang="en-US"/>
        </a:p>
      </dgm:t>
    </dgm:pt>
    <dgm:pt modelId="{DB23BA43-97F1-4E52-9D38-43EDA9524C96}" type="sibTrans" cxnId="{89041BAC-07A2-4B42-BFFB-BE14F3B6139E}">
      <dgm:prSet/>
      <dgm:spPr/>
      <dgm:t>
        <a:bodyPr/>
        <a:lstStyle/>
        <a:p>
          <a:endParaRPr lang="en-US"/>
        </a:p>
      </dgm:t>
    </dgm:pt>
    <dgm:pt modelId="{F5F27529-DEA3-4FAC-89A8-3EA92ACB6072}">
      <dgm:prSet phldrT="[Text]"/>
      <dgm:spPr/>
      <dgm:t>
        <a:bodyPr/>
        <a:lstStyle/>
        <a:p>
          <a:endParaRPr lang="en-US" sz="1300" dirty="0"/>
        </a:p>
      </dgm:t>
    </dgm:pt>
    <dgm:pt modelId="{7217644C-2B29-41F2-9A25-3B55AA9B6DF2}" type="parTrans" cxnId="{3F613D85-22D3-4892-B191-AD25B7CC8B6F}">
      <dgm:prSet/>
      <dgm:spPr/>
      <dgm:t>
        <a:bodyPr/>
        <a:lstStyle/>
        <a:p>
          <a:endParaRPr lang="en-US"/>
        </a:p>
      </dgm:t>
    </dgm:pt>
    <dgm:pt modelId="{E6FAC0AF-EDBE-4517-ACC9-3603714E65CE}" type="sibTrans" cxnId="{3F613D85-22D3-4892-B191-AD25B7CC8B6F}">
      <dgm:prSet/>
      <dgm:spPr/>
      <dgm:t>
        <a:bodyPr/>
        <a:lstStyle/>
        <a:p>
          <a:endParaRPr lang="en-US"/>
        </a:p>
      </dgm:t>
    </dgm:pt>
    <dgm:pt modelId="{384438FB-89ED-4EC7-86BD-70403A1230D5}">
      <dgm:prSet phldrT="[Text]" custT="1"/>
      <dgm:spPr/>
      <dgm:t>
        <a:bodyPr/>
        <a:lstStyle/>
        <a:p>
          <a:r>
            <a:rPr lang="en-US" sz="1400" dirty="0"/>
            <a:t>Support to accelerate the roll-out of innovative solutions</a:t>
          </a:r>
        </a:p>
      </dgm:t>
    </dgm:pt>
    <dgm:pt modelId="{DD47471D-80E5-4471-A3E3-BE43618B42BC}" type="parTrans" cxnId="{7577359B-B054-4F53-BFDA-74844837942B}">
      <dgm:prSet/>
      <dgm:spPr/>
      <dgm:t>
        <a:bodyPr/>
        <a:lstStyle/>
        <a:p>
          <a:endParaRPr lang="en-US"/>
        </a:p>
      </dgm:t>
    </dgm:pt>
    <dgm:pt modelId="{27D11941-21AE-432B-9C35-6DAEA12072BD}" type="sibTrans" cxnId="{7577359B-B054-4F53-BFDA-74844837942B}">
      <dgm:prSet/>
      <dgm:spPr/>
      <dgm:t>
        <a:bodyPr/>
        <a:lstStyle/>
        <a:p>
          <a:endParaRPr lang="en-US"/>
        </a:p>
      </dgm:t>
    </dgm:pt>
    <dgm:pt modelId="{A27B8F5F-C80C-498A-BD37-D17D6AE78A3C}">
      <dgm:prSet phldrT="[Text]" custT="1"/>
      <dgm:spPr/>
      <dgm:t>
        <a:bodyPr/>
        <a:lstStyle/>
        <a:p>
          <a:r>
            <a:rPr lang="en-US" sz="1400" dirty="0"/>
            <a:t>Direct organization of events that empower citizens to act for adapting to climate change (together with the </a:t>
          </a:r>
          <a:r>
            <a:rPr lang="en-US" sz="1400" dirty="0" err="1"/>
            <a:t>ClimatePact</a:t>
          </a:r>
          <a:r>
            <a:rPr lang="en-US" sz="1400" dirty="0"/>
            <a:t>)</a:t>
          </a:r>
        </a:p>
      </dgm:t>
    </dgm:pt>
    <dgm:pt modelId="{44538C36-AF09-4672-B737-94C81997EE81}" type="parTrans" cxnId="{D0BBA1C0-D8C2-4969-955F-DC3701B2D32C}">
      <dgm:prSet/>
      <dgm:spPr/>
      <dgm:t>
        <a:bodyPr/>
        <a:lstStyle/>
        <a:p>
          <a:endParaRPr lang="en-US"/>
        </a:p>
      </dgm:t>
    </dgm:pt>
    <dgm:pt modelId="{FED71690-D771-4553-8899-1087180218A3}" type="sibTrans" cxnId="{D0BBA1C0-D8C2-4969-955F-DC3701B2D32C}">
      <dgm:prSet/>
      <dgm:spPr/>
      <dgm:t>
        <a:bodyPr/>
        <a:lstStyle/>
        <a:p>
          <a:endParaRPr lang="en-US"/>
        </a:p>
      </dgm:t>
    </dgm:pt>
    <dgm:pt modelId="{3747900A-40A3-460E-BD66-0262D0341D95}">
      <dgm:prSet phldrT="[Text]" custT="1"/>
      <dgm:spPr/>
      <dgm:t>
        <a:bodyPr/>
        <a:lstStyle/>
        <a:p>
          <a:endParaRPr lang="en-US" sz="1400" dirty="0"/>
        </a:p>
      </dgm:t>
    </dgm:pt>
    <dgm:pt modelId="{247CE209-5F6F-475B-86AF-8FC017120609}" type="parTrans" cxnId="{020F71EC-969F-4BF6-BDC0-08435720CD30}">
      <dgm:prSet/>
      <dgm:spPr/>
      <dgm:t>
        <a:bodyPr/>
        <a:lstStyle/>
        <a:p>
          <a:endParaRPr lang="en-US"/>
        </a:p>
      </dgm:t>
    </dgm:pt>
    <dgm:pt modelId="{318E0A5A-0747-4AD8-A605-E0F9F71CA848}" type="sibTrans" cxnId="{020F71EC-969F-4BF6-BDC0-08435720CD30}">
      <dgm:prSet/>
      <dgm:spPr/>
      <dgm:t>
        <a:bodyPr/>
        <a:lstStyle/>
        <a:p>
          <a:endParaRPr lang="en-US"/>
        </a:p>
      </dgm:t>
    </dgm:pt>
    <dgm:pt modelId="{41ADC632-8834-4A96-87BA-4AEDFB7D8F1E}" type="pres">
      <dgm:prSet presAssocID="{4F05AD18-8A48-4033-AD25-F943E3485E90}" presName="cycleMatrixDiagram" presStyleCnt="0">
        <dgm:presLayoutVars>
          <dgm:chMax val="1"/>
          <dgm:dir/>
          <dgm:animLvl val="lvl"/>
          <dgm:resizeHandles val="exact"/>
        </dgm:presLayoutVars>
      </dgm:prSet>
      <dgm:spPr/>
    </dgm:pt>
    <dgm:pt modelId="{835B97E1-5301-4AC9-A3D1-B517FFE65E5D}" type="pres">
      <dgm:prSet presAssocID="{4F05AD18-8A48-4033-AD25-F943E3485E90}" presName="children" presStyleCnt="0"/>
      <dgm:spPr/>
    </dgm:pt>
    <dgm:pt modelId="{69F7A3F6-9DFA-404C-A464-DCEDA7BA473B}" type="pres">
      <dgm:prSet presAssocID="{4F05AD18-8A48-4033-AD25-F943E3485E90}" presName="child1group" presStyleCnt="0"/>
      <dgm:spPr/>
    </dgm:pt>
    <dgm:pt modelId="{CA0D9353-A71E-4528-B18E-1D1F11F38CEA}" type="pres">
      <dgm:prSet presAssocID="{4F05AD18-8A48-4033-AD25-F943E3485E90}" presName="child1" presStyleLbl="bgAcc1" presStyleIdx="0" presStyleCnt="4" custScaleX="177433" custScaleY="98814" custLinFactNeighborX="-31307"/>
      <dgm:spPr/>
    </dgm:pt>
    <dgm:pt modelId="{37071D97-87C8-4B6C-85DE-15BB4A4E0172}" type="pres">
      <dgm:prSet presAssocID="{4F05AD18-8A48-4033-AD25-F943E3485E90}" presName="child1Text" presStyleLbl="bgAcc1" presStyleIdx="0" presStyleCnt="4">
        <dgm:presLayoutVars>
          <dgm:bulletEnabled val="1"/>
        </dgm:presLayoutVars>
      </dgm:prSet>
      <dgm:spPr/>
    </dgm:pt>
    <dgm:pt modelId="{E554FC3B-830F-4650-9667-D4B3666C8612}" type="pres">
      <dgm:prSet presAssocID="{4F05AD18-8A48-4033-AD25-F943E3485E90}" presName="child2group" presStyleCnt="0"/>
      <dgm:spPr/>
    </dgm:pt>
    <dgm:pt modelId="{D8E08A0B-861B-4FAD-BF6A-097356B83CD0}" type="pres">
      <dgm:prSet presAssocID="{4F05AD18-8A48-4033-AD25-F943E3485E90}" presName="child2" presStyleLbl="bgAcc1" presStyleIdx="1" presStyleCnt="4" custScaleX="194970" custLinFactNeighborX="51504" custLinFactNeighborY="760"/>
      <dgm:spPr/>
    </dgm:pt>
    <dgm:pt modelId="{95C1BCFC-3868-4ADC-98AE-2D74D217FC0E}" type="pres">
      <dgm:prSet presAssocID="{4F05AD18-8A48-4033-AD25-F943E3485E90}" presName="child2Text" presStyleLbl="bgAcc1" presStyleIdx="1" presStyleCnt="4">
        <dgm:presLayoutVars>
          <dgm:bulletEnabled val="1"/>
        </dgm:presLayoutVars>
      </dgm:prSet>
      <dgm:spPr/>
    </dgm:pt>
    <dgm:pt modelId="{C3F0C698-33F2-404C-AA41-56B288DEA02D}" type="pres">
      <dgm:prSet presAssocID="{4F05AD18-8A48-4033-AD25-F943E3485E90}" presName="child3group" presStyleCnt="0"/>
      <dgm:spPr/>
    </dgm:pt>
    <dgm:pt modelId="{43CB68B4-BB27-48A4-9E4F-2922FB94BC3F}" type="pres">
      <dgm:prSet presAssocID="{4F05AD18-8A48-4033-AD25-F943E3485E90}" presName="child3" presStyleLbl="bgAcc1" presStyleIdx="2" presStyleCnt="4" custScaleX="195494" custLinFactNeighborX="55808" custLinFactNeighborY="-1647"/>
      <dgm:spPr/>
    </dgm:pt>
    <dgm:pt modelId="{8B6A0B7D-CFBD-40F9-9AF5-4B922D1F3422}" type="pres">
      <dgm:prSet presAssocID="{4F05AD18-8A48-4033-AD25-F943E3485E90}" presName="child3Text" presStyleLbl="bgAcc1" presStyleIdx="2" presStyleCnt="4">
        <dgm:presLayoutVars>
          <dgm:bulletEnabled val="1"/>
        </dgm:presLayoutVars>
      </dgm:prSet>
      <dgm:spPr/>
    </dgm:pt>
    <dgm:pt modelId="{32A80E31-31C8-4560-9EA5-B3F5F16439FD}" type="pres">
      <dgm:prSet presAssocID="{4F05AD18-8A48-4033-AD25-F943E3485E90}" presName="child4group" presStyleCnt="0"/>
      <dgm:spPr/>
    </dgm:pt>
    <dgm:pt modelId="{263B1BC5-FB61-445F-8E93-44C54E08A75A}" type="pres">
      <dgm:prSet presAssocID="{4F05AD18-8A48-4033-AD25-F943E3485E90}" presName="child4" presStyleLbl="bgAcc1" presStyleIdx="3" presStyleCnt="4" custScaleX="179230" custScaleY="100735" custLinFactNeighborX="-31307" custLinFactNeighborY="-2095"/>
      <dgm:spPr/>
    </dgm:pt>
    <dgm:pt modelId="{CE9FBE6A-A11C-423B-B304-46F028F29968}" type="pres">
      <dgm:prSet presAssocID="{4F05AD18-8A48-4033-AD25-F943E3485E90}" presName="child4Text" presStyleLbl="bgAcc1" presStyleIdx="3" presStyleCnt="4">
        <dgm:presLayoutVars>
          <dgm:bulletEnabled val="1"/>
        </dgm:presLayoutVars>
      </dgm:prSet>
      <dgm:spPr/>
    </dgm:pt>
    <dgm:pt modelId="{CAD78C20-015E-4CB8-802D-84336C2E56FB}" type="pres">
      <dgm:prSet presAssocID="{4F05AD18-8A48-4033-AD25-F943E3485E90}" presName="childPlaceholder" presStyleCnt="0"/>
      <dgm:spPr/>
    </dgm:pt>
    <dgm:pt modelId="{3BFB51F9-2FCB-4F00-B559-2E8F7F316253}" type="pres">
      <dgm:prSet presAssocID="{4F05AD18-8A48-4033-AD25-F943E3485E90}" presName="circle" presStyleCnt="0"/>
      <dgm:spPr/>
    </dgm:pt>
    <dgm:pt modelId="{42405593-94C5-493C-A161-0EBD4773021E}" type="pres">
      <dgm:prSet presAssocID="{4F05AD18-8A48-4033-AD25-F943E3485E90}" presName="quadrant1" presStyleLbl="node1" presStyleIdx="0" presStyleCnt="4" custScaleX="111370" custScaleY="109470" custLinFactNeighborX="-4435" custLinFactNeighborY="1312">
        <dgm:presLayoutVars>
          <dgm:chMax val="1"/>
          <dgm:bulletEnabled val="1"/>
        </dgm:presLayoutVars>
      </dgm:prSet>
      <dgm:spPr/>
    </dgm:pt>
    <dgm:pt modelId="{10419A0B-83A5-4448-99C9-A3EF519327F7}" type="pres">
      <dgm:prSet presAssocID="{4F05AD18-8A48-4033-AD25-F943E3485E90}" presName="quadrant2" presStyleLbl="node1" presStyleIdx="1" presStyleCnt="4" custScaleX="109652" custScaleY="109563" custLinFactNeighborX="1235" custLinFactNeighborY="953">
        <dgm:presLayoutVars>
          <dgm:chMax val="1"/>
          <dgm:bulletEnabled val="1"/>
        </dgm:presLayoutVars>
      </dgm:prSet>
      <dgm:spPr/>
    </dgm:pt>
    <dgm:pt modelId="{AE204136-5718-4757-9358-41B1DFB472E2}" type="pres">
      <dgm:prSet presAssocID="{4F05AD18-8A48-4033-AD25-F943E3485E90}" presName="quadrant3" presStyleLbl="node1" presStyleIdx="2" presStyleCnt="4" custScaleX="110248" custLinFactNeighborX="1597">
        <dgm:presLayoutVars>
          <dgm:chMax val="1"/>
          <dgm:bulletEnabled val="1"/>
        </dgm:presLayoutVars>
      </dgm:prSet>
      <dgm:spPr/>
    </dgm:pt>
    <dgm:pt modelId="{63CF5CE1-9F5B-4D9D-9078-E171257C178A}" type="pres">
      <dgm:prSet presAssocID="{4F05AD18-8A48-4033-AD25-F943E3485E90}" presName="quadrant4" presStyleLbl="node1" presStyleIdx="3" presStyleCnt="4" custScaleX="112123" custScaleY="101163" custLinFactNeighborX="-4645" custLinFactNeighborY="-406">
        <dgm:presLayoutVars>
          <dgm:chMax val="1"/>
          <dgm:bulletEnabled val="1"/>
        </dgm:presLayoutVars>
      </dgm:prSet>
      <dgm:spPr/>
    </dgm:pt>
    <dgm:pt modelId="{28951584-0B0C-42B9-B80B-DC44C66012E2}" type="pres">
      <dgm:prSet presAssocID="{4F05AD18-8A48-4033-AD25-F943E3485E90}" presName="quadrantPlaceholder" presStyleCnt="0"/>
      <dgm:spPr/>
    </dgm:pt>
    <dgm:pt modelId="{A7342AF6-5FE9-45AC-A664-ADD592DCC9B2}" type="pres">
      <dgm:prSet presAssocID="{4F05AD18-8A48-4033-AD25-F943E3485E90}" presName="center1" presStyleLbl="fgShp" presStyleIdx="0" presStyleCnt="2"/>
      <dgm:spPr/>
    </dgm:pt>
    <dgm:pt modelId="{18CF1506-1089-4189-9A2F-A472F0AB4751}" type="pres">
      <dgm:prSet presAssocID="{4F05AD18-8A48-4033-AD25-F943E3485E90}" presName="center2" presStyleLbl="fgShp" presStyleIdx="1" presStyleCnt="2"/>
      <dgm:spPr/>
    </dgm:pt>
  </dgm:ptLst>
  <dgm:cxnLst>
    <dgm:cxn modelId="{13544E03-F660-4519-BD4C-C99817E650E0}" type="presOf" srcId="{E3B1ADD7-4E25-4D8F-91DF-DEB500CBDCAF}" destId="{D8E08A0B-861B-4FAD-BF6A-097356B83CD0}" srcOrd="0" destOrd="0" presId="urn:microsoft.com/office/officeart/2005/8/layout/cycle4"/>
    <dgm:cxn modelId="{1DE8C10B-486A-434A-B595-3922C4369708}" type="presOf" srcId="{ADDADE9D-820D-4101-88D4-8000E67B4C0F}" destId="{63CF5CE1-9F5B-4D9D-9078-E171257C178A}" srcOrd="0" destOrd="0" presId="urn:microsoft.com/office/officeart/2005/8/layout/cycle4"/>
    <dgm:cxn modelId="{34AB640C-1C70-4E1C-8DBC-741E86788C2E}" type="presOf" srcId="{3747900A-40A3-460E-BD66-0262D0341D95}" destId="{8B6A0B7D-CFBD-40F9-9AF5-4B922D1F3422}" srcOrd="1" destOrd="0" presId="urn:microsoft.com/office/officeart/2005/8/layout/cycle4"/>
    <dgm:cxn modelId="{07250F11-7E05-4BE0-8A0C-F352223FDC1E}" srcId="{EF43B498-6934-44B5-B7DD-96606F71C137}" destId="{E3B1ADD7-4E25-4D8F-91DF-DEB500CBDCAF}" srcOrd="0" destOrd="0" parTransId="{D3D63E9E-AF92-4C22-B28E-AF50B6623A3B}" sibTransId="{BFDB1D27-5CBB-45E5-ACBC-F0C6214FB65B}"/>
    <dgm:cxn modelId="{4C48EA14-DA96-4B58-857D-2E60C0F2BDB9}" type="presOf" srcId="{8A62B760-DEEB-4CA2-9D67-F176102EA141}" destId="{CA0D9353-A71E-4528-B18E-1D1F11F38CEA}" srcOrd="0" destOrd="0" presId="urn:microsoft.com/office/officeart/2005/8/layout/cycle4"/>
    <dgm:cxn modelId="{1421811F-D76A-411F-9574-BD2C3352153D}" type="presOf" srcId="{A3E4C924-DCD6-49E2-8768-B05FD6A0ED2D}" destId="{AE204136-5718-4757-9358-41B1DFB472E2}" srcOrd="0" destOrd="0" presId="urn:microsoft.com/office/officeart/2005/8/layout/cycle4"/>
    <dgm:cxn modelId="{E96D2324-3B45-4477-AAC3-989451C5B727}" type="presOf" srcId="{17F018AB-0225-43F7-BE85-EED0DC7245D4}" destId="{42405593-94C5-493C-A161-0EBD4773021E}" srcOrd="0" destOrd="0" presId="urn:microsoft.com/office/officeart/2005/8/layout/cycle4"/>
    <dgm:cxn modelId="{D241FE26-3318-4779-BB8C-932E0A30B3C5}" type="presOf" srcId="{8FF88AA9-8468-419B-866F-084927C786F2}" destId="{CA0D9353-A71E-4528-B18E-1D1F11F38CEA}" srcOrd="0" destOrd="3" presId="urn:microsoft.com/office/officeart/2005/8/layout/cycle4"/>
    <dgm:cxn modelId="{59A4E53E-8178-4E22-AE0F-2E2106098A89}" type="presOf" srcId="{A89E45F7-B38B-4F95-A126-83BD0D7A0583}" destId="{263B1BC5-FB61-445F-8E93-44C54E08A75A}" srcOrd="0" destOrd="0" presId="urn:microsoft.com/office/officeart/2005/8/layout/cycle4"/>
    <dgm:cxn modelId="{C2C2D669-7076-4EA8-B1EA-B80E5172289E}" type="presOf" srcId="{A27B8F5F-C80C-498A-BD37-D17D6AE78A3C}" destId="{D8E08A0B-861B-4FAD-BF6A-097356B83CD0}" srcOrd="0" destOrd="1" presId="urn:microsoft.com/office/officeart/2005/8/layout/cycle4"/>
    <dgm:cxn modelId="{46FEE96A-91F4-4929-9D12-2134F51233F6}" type="presOf" srcId="{4F05AD18-8A48-4033-AD25-F943E3485E90}" destId="{41ADC632-8834-4A96-87BA-4AEDFB7D8F1E}" srcOrd="0" destOrd="0" presId="urn:microsoft.com/office/officeart/2005/8/layout/cycle4"/>
    <dgm:cxn modelId="{248B204E-2348-4DF8-8B4A-FE7E2D33FD06}" type="presOf" srcId="{F5F27529-DEA3-4FAC-89A8-3EA92ACB6072}" destId="{95C1BCFC-3868-4ADC-98AE-2D74D217FC0E}" srcOrd="1" destOrd="2" presId="urn:microsoft.com/office/officeart/2005/8/layout/cycle4"/>
    <dgm:cxn modelId="{5D508274-3325-4A4E-90C8-1C3523E598DD}" type="presOf" srcId="{A89E45F7-B38B-4F95-A126-83BD0D7A0583}" destId="{CE9FBE6A-A11C-423B-B304-46F028F29968}" srcOrd="1" destOrd="0" presId="urn:microsoft.com/office/officeart/2005/8/layout/cycle4"/>
    <dgm:cxn modelId="{0105B776-F82B-4C3E-8D50-99E8439DDDF7}" type="presOf" srcId="{8517D19A-5088-4AA5-8D18-C7E562756E57}" destId="{37071D97-87C8-4B6C-85DE-15BB4A4E0172}" srcOrd="1" destOrd="1" presId="urn:microsoft.com/office/officeart/2005/8/layout/cycle4"/>
    <dgm:cxn modelId="{DC97F081-95FE-4BA5-96F4-F940D021379F}" type="presOf" srcId="{A27B8F5F-C80C-498A-BD37-D17D6AE78A3C}" destId="{95C1BCFC-3868-4ADC-98AE-2D74D217FC0E}" srcOrd="1" destOrd="1" presId="urn:microsoft.com/office/officeart/2005/8/layout/cycle4"/>
    <dgm:cxn modelId="{3F613D85-22D3-4892-B191-AD25B7CC8B6F}" srcId="{EF43B498-6934-44B5-B7DD-96606F71C137}" destId="{F5F27529-DEA3-4FAC-89A8-3EA92ACB6072}" srcOrd="2" destOrd="0" parTransId="{7217644C-2B29-41F2-9A25-3B55AA9B6DF2}" sibTransId="{E6FAC0AF-EDBE-4517-ACC9-3603714E65CE}"/>
    <dgm:cxn modelId="{3A94D085-72E2-4E9B-9DC0-7357C27609FD}" srcId="{ADDADE9D-820D-4101-88D4-8000E67B4C0F}" destId="{A89E45F7-B38B-4F95-A126-83BD0D7A0583}" srcOrd="0" destOrd="0" parTransId="{F9E1673C-B9BE-4474-8A80-37B7A31580A5}" sibTransId="{24AC9A5B-D9E4-46D4-832A-F7FF0B925A80}"/>
    <dgm:cxn modelId="{F556838E-9927-49AA-9B5E-BFEEFB925509}" type="presOf" srcId="{EF43B498-6934-44B5-B7DD-96606F71C137}" destId="{10419A0B-83A5-4448-99C9-A3EF519327F7}" srcOrd="0" destOrd="0" presId="urn:microsoft.com/office/officeart/2005/8/layout/cycle4"/>
    <dgm:cxn modelId="{7577359B-B054-4F53-BFDA-74844837942B}" srcId="{17F018AB-0225-43F7-BE85-EED0DC7245D4}" destId="{384438FB-89ED-4EC7-86BD-70403A1230D5}" srcOrd="2" destOrd="0" parTransId="{DD47471D-80E5-4471-A3E3-BE43618B42BC}" sibTransId="{27D11941-21AE-432B-9C35-6DAEA12072BD}"/>
    <dgm:cxn modelId="{40A6F4A3-B251-4F3C-A6E3-B728BE8248B1}" type="presOf" srcId="{384438FB-89ED-4EC7-86BD-70403A1230D5}" destId="{CA0D9353-A71E-4528-B18E-1D1F11F38CEA}" srcOrd="0" destOrd="2" presId="urn:microsoft.com/office/officeart/2005/8/layout/cycle4"/>
    <dgm:cxn modelId="{0DDEACAB-EC8D-4DE0-B2CD-0448E9A9519C}" type="presOf" srcId="{8FF88AA9-8468-419B-866F-084927C786F2}" destId="{37071D97-87C8-4B6C-85DE-15BB4A4E0172}" srcOrd="1" destOrd="3" presId="urn:microsoft.com/office/officeart/2005/8/layout/cycle4"/>
    <dgm:cxn modelId="{89041BAC-07A2-4B42-BFFB-BE14F3B6139E}" srcId="{17F018AB-0225-43F7-BE85-EED0DC7245D4}" destId="{8517D19A-5088-4AA5-8D18-C7E562756E57}" srcOrd="1" destOrd="0" parTransId="{55D33018-230F-4F38-80EC-1EB7519D1B58}" sibTransId="{DB23BA43-97F1-4E52-9D38-43EDA9524C96}"/>
    <dgm:cxn modelId="{D0BBA1C0-D8C2-4969-955F-DC3701B2D32C}" srcId="{EF43B498-6934-44B5-B7DD-96606F71C137}" destId="{A27B8F5F-C80C-498A-BD37-D17D6AE78A3C}" srcOrd="1" destOrd="0" parTransId="{44538C36-AF09-4672-B737-94C81997EE81}" sibTransId="{FED71690-D771-4553-8899-1087180218A3}"/>
    <dgm:cxn modelId="{D164FAC3-51A9-44A2-915E-C53B5871BE67}" type="presOf" srcId="{F5F27529-DEA3-4FAC-89A8-3EA92ACB6072}" destId="{D8E08A0B-861B-4FAD-BF6A-097356B83CD0}" srcOrd="0" destOrd="2" presId="urn:microsoft.com/office/officeart/2005/8/layout/cycle4"/>
    <dgm:cxn modelId="{F8DA48CB-AA17-4C6D-BED5-F56F6DDEF3CA}" type="presOf" srcId="{8A62B760-DEEB-4CA2-9D67-F176102EA141}" destId="{37071D97-87C8-4B6C-85DE-15BB4A4E0172}" srcOrd="1" destOrd="0" presId="urn:microsoft.com/office/officeart/2005/8/layout/cycle4"/>
    <dgm:cxn modelId="{000B42D3-7817-480C-981B-02C253B8B191}" type="presOf" srcId="{3747900A-40A3-460E-BD66-0262D0341D95}" destId="{43CB68B4-BB27-48A4-9E4F-2922FB94BC3F}" srcOrd="0" destOrd="0" presId="urn:microsoft.com/office/officeart/2005/8/layout/cycle4"/>
    <dgm:cxn modelId="{BCA333D6-4DBF-4624-9E84-4A6594B09AA0}" srcId="{4F05AD18-8A48-4033-AD25-F943E3485E90}" destId="{ADDADE9D-820D-4101-88D4-8000E67B4C0F}" srcOrd="3" destOrd="0" parTransId="{60B34B19-4072-42C6-8F8F-5BE37F3C5CFF}" sibTransId="{02C590D4-AD3A-443C-8A23-26429C6389C0}"/>
    <dgm:cxn modelId="{7B0C0ED8-5BCF-4217-A04E-2A418ED0E8B7}" srcId="{17F018AB-0225-43F7-BE85-EED0DC7245D4}" destId="{8FF88AA9-8468-419B-866F-084927C786F2}" srcOrd="3" destOrd="0" parTransId="{1B07F369-BA25-4D1C-A580-8BCE1064059E}" sibTransId="{66D92BE4-888B-4735-A032-043417E9C7C5}"/>
    <dgm:cxn modelId="{4A2DE2D8-1ABE-4D0E-96C6-8B02EC8FBBFA}" type="presOf" srcId="{384438FB-89ED-4EC7-86BD-70403A1230D5}" destId="{37071D97-87C8-4B6C-85DE-15BB4A4E0172}" srcOrd="1" destOrd="2" presId="urn:microsoft.com/office/officeart/2005/8/layout/cycle4"/>
    <dgm:cxn modelId="{7E7E11DB-2CEF-45CF-A9F8-C72094559A55}" srcId="{4F05AD18-8A48-4033-AD25-F943E3485E90}" destId="{EF43B498-6934-44B5-B7DD-96606F71C137}" srcOrd="1" destOrd="0" parTransId="{F7B12E8C-7E36-4B43-9366-E0BADE3ED4CB}" sibTransId="{0223AB03-D351-4397-8BAB-0DEC95EBD8DC}"/>
    <dgm:cxn modelId="{348EC6DE-5A25-4D10-98E1-1D1D868373F2}" type="presOf" srcId="{8517D19A-5088-4AA5-8D18-C7E562756E57}" destId="{CA0D9353-A71E-4528-B18E-1D1F11F38CEA}" srcOrd="0" destOrd="1" presId="urn:microsoft.com/office/officeart/2005/8/layout/cycle4"/>
    <dgm:cxn modelId="{1080ABE6-AE73-476F-8138-AB04D4E9E495}" srcId="{17F018AB-0225-43F7-BE85-EED0DC7245D4}" destId="{8A62B760-DEEB-4CA2-9D67-F176102EA141}" srcOrd="0" destOrd="0" parTransId="{9F695B96-FC98-4EA7-B643-E148693A67CB}" sibTransId="{052D6C0F-F0CA-45FB-9A69-2BC2599B6653}"/>
    <dgm:cxn modelId="{BA7BC5EA-B834-42A3-B748-0C704D07A122}" srcId="{4F05AD18-8A48-4033-AD25-F943E3485E90}" destId="{17F018AB-0225-43F7-BE85-EED0DC7245D4}" srcOrd="0" destOrd="0" parTransId="{9A26D41F-5008-424A-A420-0C881892A03F}" sibTransId="{1D78D041-3F6D-4142-BE75-33597B793499}"/>
    <dgm:cxn modelId="{020F71EC-969F-4BF6-BDC0-08435720CD30}" srcId="{A3E4C924-DCD6-49E2-8768-B05FD6A0ED2D}" destId="{3747900A-40A3-460E-BD66-0262D0341D95}" srcOrd="0" destOrd="0" parTransId="{247CE209-5F6F-475B-86AF-8FC017120609}" sibTransId="{318E0A5A-0747-4AD8-A605-E0F9F71CA848}"/>
    <dgm:cxn modelId="{D6AD19EF-FA40-4831-B787-8904C889BD68}" type="presOf" srcId="{E3B1ADD7-4E25-4D8F-91DF-DEB500CBDCAF}" destId="{95C1BCFC-3868-4ADC-98AE-2D74D217FC0E}" srcOrd="1" destOrd="0" presId="urn:microsoft.com/office/officeart/2005/8/layout/cycle4"/>
    <dgm:cxn modelId="{BE71D8F0-F058-49E3-85FE-82D1DA4DA9A9}" srcId="{4F05AD18-8A48-4033-AD25-F943E3485E90}" destId="{A3E4C924-DCD6-49E2-8768-B05FD6A0ED2D}" srcOrd="2" destOrd="0" parTransId="{3B82E38A-9D69-45D9-A748-A0B69D9A99B3}" sibTransId="{D2210A5D-125F-4EC7-B565-B780989F8656}"/>
    <dgm:cxn modelId="{B85DBCE6-665C-4B05-B16D-9D4DA693EEA1}" type="presParOf" srcId="{41ADC632-8834-4A96-87BA-4AEDFB7D8F1E}" destId="{835B97E1-5301-4AC9-A3D1-B517FFE65E5D}" srcOrd="0" destOrd="0" presId="urn:microsoft.com/office/officeart/2005/8/layout/cycle4"/>
    <dgm:cxn modelId="{EA3013AE-16E2-405E-B8D9-4281DB0DDE65}" type="presParOf" srcId="{835B97E1-5301-4AC9-A3D1-B517FFE65E5D}" destId="{69F7A3F6-9DFA-404C-A464-DCEDA7BA473B}" srcOrd="0" destOrd="0" presId="urn:microsoft.com/office/officeart/2005/8/layout/cycle4"/>
    <dgm:cxn modelId="{139E68D9-B911-4B0B-B731-C49D13D3BF15}" type="presParOf" srcId="{69F7A3F6-9DFA-404C-A464-DCEDA7BA473B}" destId="{CA0D9353-A71E-4528-B18E-1D1F11F38CEA}" srcOrd="0" destOrd="0" presId="urn:microsoft.com/office/officeart/2005/8/layout/cycle4"/>
    <dgm:cxn modelId="{5F9BFA26-BBF6-41CA-BA83-1F57F44F4AC7}" type="presParOf" srcId="{69F7A3F6-9DFA-404C-A464-DCEDA7BA473B}" destId="{37071D97-87C8-4B6C-85DE-15BB4A4E0172}" srcOrd="1" destOrd="0" presId="urn:microsoft.com/office/officeart/2005/8/layout/cycle4"/>
    <dgm:cxn modelId="{54A9C300-8AB3-4D31-8CDF-C16C5F23193E}" type="presParOf" srcId="{835B97E1-5301-4AC9-A3D1-B517FFE65E5D}" destId="{E554FC3B-830F-4650-9667-D4B3666C8612}" srcOrd="1" destOrd="0" presId="urn:microsoft.com/office/officeart/2005/8/layout/cycle4"/>
    <dgm:cxn modelId="{6F7A3012-4A45-4C5A-81F7-3F72C560EAB8}" type="presParOf" srcId="{E554FC3B-830F-4650-9667-D4B3666C8612}" destId="{D8E08A0B-861B-4FAD-BF6A-097356B83CD0}" srcOrd="0" destOrd="0" presId="urn:microsoft.com/office/officeart/2005/8/layout/cycle4"/>
    <dgm:cxn modelId="{DE7595DD-AC0A-4050-A9F8-7F36432D0DAE}" type="presParOf" srcId="{E554FC3B-830F-4650-9667-D4B3666C8612}" destId="{95C1BCFC-3868-4ADC-98AE-2D74D217FC0E}" srcOrd="1" destOrd="0" presId="urn:microsoft.com/office/officeart/2005/8/layout/cycle4"/>
    <dgm:cxn modelId="{F919418C-6BF1-4981-B22D-D6FD5CA62C9A}" type="presParOf" srcId="{835B97E1-5301-4AC9-A3D1-B517FFE65E5D}" destId="{C3F0C698-33F2-404C-AA41-56B288DEA02D}" srcOrd="2" destOrd="0" presId="urn:microsoft.com/office/officeart/2005/8/layout/cycle4"/>
    <dgm:cxn modelId="{4454E5B8-55CD-4E70-BC94-3E893E5FE0BF}" type="presParOf" srcId="{C3F0C698-33F2-404C-AA41-56B288DEA02D}" destId="{43CB68B4-BB27-48A4-9E4F-2922FB94BC3F}" srcOrd="0" destOrd="0" presId="urn:microsoft.com/office/officeart/2005/8/layout/cycle4"/>
    <dgm:cxn modelId="{6C53A660-B241-4873-9A7D-9767FA9CC368}" type="presParOf" srcId="{C3F0C698-33F2-404C-AA41-56B288DEA02D}" destId="{8B6A0B7D-CFBD-40F9-9AF5-4B922D1F3422}" srcOrd="1" destOrd="0" presId="urn:microsoft.com/office/officeart/2005/8/layout/cycle4"/>
    <dgm:cxn modelId="{C6210E85-0127-4D65-A172-404D05FE50B4}" type="presParOf" srcId="{835B97E1-5301-4AC9-A3D1-B517FFE65E5D}" destId="{32A80E31-31C8-4560-9EA5-B3F5F16439FD}" srcOrd="3" destOrd="0" presId="urn:microsoft.com/office/officeart/2005/8/layout/cycle4"/>
    <dgm:cxn modelId="{EB4EEAC5-7932-4A18-90F7-5BB7299B1F7B}" type="presParOf" srcId="{32A80E31-31C8-4560-9EA5-B3F5F16439FD}" destId="{263B1BC5-FB61-445F-8E93-44C54E08A75A}" srcOrd="0" destOrd="0" presId="urn:microsoft.com/office/officeart/2005/8/layout/cycle4"/>
    <dgm:cxn modelId="{C192C6F4-8A1A-408C-B129-E0526345B8B2}" type="presParOf" srcId="{32A80E31-31C8-4560-9EA5-B3F5F16439FD}" destId="{CE9FBE6A-A11C-423B-B304-46F028F29968}" srcOrd="1" destOrd="0" presId="urn:microsoft.com/office/officeart/2005/8/layout/cycle4"/>
    <dgm:cxn modelId="{82C77DC6-8CF8-4373-ABF0-0107B86FC449}" type="presParOf" srcId="{835B97E1-5301-4AC9-A3D1-B517FFE65E5D}" destId="{CAD78C20-015E-4CB8-802D-84336C2E56FB}" srcOrd="4" destOrd="0" presId="urn:microsoft.com/office/officeart/2005/8/layout/cycle4"/>
    <dgm:cxn modelId="{DE1F681A-B9F6-478E-A013-1181114A655A}" type="presParOf" srcId="{41ADC632-8834-4A96-87BA-4AEDFB7D8F1E}" destId="{3BFB51F9-2FCB-4F00-B559-2E8F7F316253}" srcOrd="1" destOrd="0" presId="urn:microsoft.com/office/officeart/2005/8/layout/cycle4"/>
    <dgm:cxn modelId="{940AD4F5-E9DD-4817-B991-6C7616D2DB0D}" type="presParOf" srcId="{3BFB51F9-2FCB-4F00-B559-2E8F7F316253}" destId="{42405593-94C5-493C-A161-0EBD4773021E}" srcOrd="0" destOrd="0" presId="urn:microsoft.com/office/officeart/2005/8/layout/cycle4"/>
    <dgm:cxn modelId="{43C8BB9A-1E57-4F88-B9F5-32BD1B870257}" type="presParOf" srcId="{3BFB51F9-2FCB-4F00-B559-2E8F7F316253}" destId="{10419A0B-83A5-4448-99C9-A3EF519327F7}" srcOrd="1" destOrd="0" presId="urn:microsoft.com/office/officeart/2005/8/layout/cycle4"/>
    <dgm:cxn modelId="{07CEA9DA-6C52-47CB-9F26-95A9A5ACAA40}" type="presParOf" srcId="{3BFB51F9-2FCB-4F00-B559-2E8F7F316253}" destId="{AE204136-5718-4757-9358-41B1DFB472E2}" srcOrd="2" destOrd="0" presId="urn:microsoft.com/office/officeart/2005/8/layout/cycle4"/>
    <dgm:cxn modelId="{54E27EE3-1DD5-4B75-8087-40AA26664EA2}" type="presParOf" srcId="{3BFB51F9-2FCB-4F00-B559-2E8F7F316253}" destId="{63CF5CE1-9F5B-4D9D-9078-E171257C178A}" srcOrd="3" destOrd="0" presId="urn:microsoft.com/office/officeart/2005/8/layout/cycle4"/>
    <dgm:cxn modelId="{4A1C1E15-7FEB-4099-BF57-A81C55E33230}" type="presParOf" srcId="{3BFB51F9-2FCB-4F00-B559-2E8F7F316253}" destId="{28951584-0B0C-42B9-B80B-DC44C66012E2}" srcOrd="4" destOrd="0" presId="urn:microsoft.com/office/officeart/2005/8/layout/cycle4"/>
    <dgm:cxn modelId="{2092CAB1-29C2-47B0-883A-FEE6160E71B2}" type="presParOf" srcId="{41ADC632-8834-4A96-87BA-4AEDFB7D8F1E}" destId="{A7342AF6-5FE9-45AC-A664-ADD592DCC9B2}" srcOrd="2" destOrd="0" presId="urn:microsoft.com/office/officeart/2005/8/layout/cycle4"/>
    <dgm:cxn modelId="{25D97342-D0B5-4BFE-B04E-3C7D0599BF90}" type="presParOf" srcId="{41ADC632-8834-4A96-87BA-4AEDFB7D8F1E}" destId="{18CF1506-1089-4189-9A2F-A472F0AB475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2301-9FD9-407C-AD68-1624639609DB}">
      <dsp:nvSpPr>
        <dsp:cNvPr id="0" name=""/>
        <dsp:cNvSpPr/>
      </dsp:nvSpPr>
      <dsp:spPr>
        <a:xfrm rot="5400000">
          <a:off x="1673782" y="168177"/>
          <a:ext cx="1099292" cy="956384"/>
        </a:xfrm>
        <a:prstGeom prst="hexagon">
          <a:avLst>
            <a:gd name="adj" fmla="val 25000"/>
            <a:gd name="vf" fmla="val 115470"/>
          </a:avLst>
        </a:prstGeom>
        <a:solidFill>
          <a:srgbClr val="A8D2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MIP</a:t>
          </a:r>
        </a:p>
      </dsp:txBody>
      <dsp:txXfrm rot="-5400000">
        <a:off x="1894273" y="268029"/>
        <a:ext cx="658310" cy="756680"/>
      </dsp:txXfrm>
    </dsp:sp>
    <dsp:sp modelId="{CF032369-25DA-4BD1-BB36-A42CD87316D7}">
      <dsp:nvSpPr>
        <dsp:cNvPr id="0" name=""/>
        <dsp:cNvSpPr/>
      </dsp:nvSpPr>
      <dsp:spPr>
        <a:xfrm>
          <a:off x="2730642" y="339046"/>
          <a:ext cx="1226810" cy="659575"/>
        </a:xfrm>
        <a:prstGeom prst="rect">
          <a:avLst/>
        </a:prstGeom>
        <a:noFill/>
        <a:ln>
          <a:noFill/>
        </a:ln>
        <a:effectLst/>
      </dsp:spPr>
      <dsp:style>
        <a:lnRef idx="0">
          <a:scrgbClr r="0" g="0" b="0"/>
        </a:lnRef>
        <a:fillRef idx="0">
          <a:scrgbClr r="0" g="0" b="0"/>
        </a:fillRef>
        <a:effectRef idx="0">
          <a:scrgbClr r="0" g="0" b="0"/>
        </a:effectRef>
        <a:fontRef idx="minor"/>
      </dsp:style>
    </dsp:sp>
    <dsp:sp modelId="{86562FB7-7832-44E7-ACA3-91E0A90F55DD}">
      <dsp:nvSpPr>
        <dsp:cNvPr id="0" name=""/>
        <dsp:cNvSpPr/>
      </dsp:nvSpPr>
      <dsp:spPr>
        <a:xfrm rot="5400000">
          <a:off x="640887" y="168177"/>
          <a:ext cx="1099292" cy="956384"/>
        </a:xfrm>
        <a:prstGeom prst="hexagon">
          <a:avLst>
            <a:gd name="adj" fmla="val 25000"/>
            <a:gd name="vf" fmla="val 115470"/>
          </a:avLst>
        </a:prstGeom>
        <a:solidFill>
          <a:srgbClr val="A2D5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Horizon Europe</a:t>
          </a:r>
        </a:p>
        <a:p>
          <a:pPr marL="0" lvl="0" indent="0" algn="ctr" defTabSz="666750">
            <a:lnSpc>
              <a:spcPct val="90000"/>
            </a:lnSpc>
            <a:spcBef>
              <a:spcPct val="0"/>
            </a:spcBef>
            <a:spcAft>
              <a:spcPct val="35000"/>
            </a:spcAft>
            <a:buNone/>
          </a:pPr>
          <a:r>
            <a:rPr lang="en-US" sz="1500" kern="1200"/>
            <a:t>Calls</a:t>
          </a:r>
        </a:p>
      </dsp:txBody>
      <dsp:txXfrm rot="-5400000">
        <a:off x="861378" y="268029"/>
        <a:ext cx="658310" cy="756680"/>
      </dsp:txXfrm>
    </dsp:sp>
    <dsp:sp modelId="{CC28F9E3-5A55-4DD1-BF53-B14E64CDC3E0}">
      <dsp:nvSpPr>
        <dsp:cNvPr id="0" name=""/>
        <dsp:cNvSpPr/>
      </dsp:nvSpPr>
      <dsp:spPr>
        <a:xfrm rot="5400000">
          <a:off x="1155356" y="1101256"/>
          <a:ext cx="1099292" cy="956384"/>
        </a:xfrm>
        <a:prstGeom prst="hexagon">
          <a:avLst>
            <a:gd name="adj" fmla="val 25000"/>
            <a:gd name="vf" fmla="val 1154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PCP and PPI</a:t>
          </a:r>
        </a:p>
      </dsp:txBody>
      <dsp:txXfrm rot="-5400000">
        <a:off x="1375847" y="1201108"/>
        <a:ext cx="658310" cy="756680"/>
      </dsp:txXfrm>
    </dsp:sp>
    <dsp:sp modelId="{9558393D-06D8-4EC5-8158-ACDEA991F589}">
      <dsp:nvSpPr>
        <dsp:cNvPr id="0" name=""/>
        <dsp:cNvSpPr/>
      </dsp:nvSpPr>
      <dsp:spPr>
        <a:xfrm>
          <a:off x="0" y="261260"/>
          <a:ext cx="1187235" cy="65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endParaRPr lang="en-US" sz="1100" kern="1200"/>
        </a:p>
      </dsp:txBody>
      <dsp:txXfrm>
        <a:off x="0" y="261260"/>
        <a:ext cx="1187235" cy="659575"/>
      </dsp:txXfrm>
    </dsp:sp>
    <dsp:sp modelId="{02AC0122-0F1C-49EF-A802-3478840C5706}">
      <dsp:nvSpPr>
        <dsp:cNvPr id="0" name=""/>
        <dsp:cNvSpPr/>
      </dsp:nvSpPr>
      <dsp:spPr>
        <a:xfrm rot="5400000">
          <a:off x="2188251" y="1101256"/>
          <a:ext cx="1099292" cy="956384"/>
        </a:xfrm>
        <a:prstGeom prst="hexagon">
          <a:avLst>
            <a:gd name="adj" fmla="val 25000"/>
            <a:gd name="vf" fmla="val 115470"/>
          </a:avLst>
        </a:prstGeom>
        <a:solidFill>
          <a:srgbClr val="0171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a:t>EIB </a:t>
          </a:r>
        </a:p>
        <a:p>
          <a:pPr marL="0" lvl="0" indent="0" algn="ctr" defTabSz="400050">
            <a:lnSpc>
              <a:spcPct val="90000"/>
            </a:lnSpc>
            <a:spcBef>
              <a:spcPct val="0"/>
            </a:spcBef>
            <a:spcAft>
              <a:spcPct val="35000"/>
            </a:spcAft>
            <a:buNone/>
          </a:pPr>
          <a:r>
            <a:rPr lang="en-US" sz="900" kern="1200"/>
            <a:t>and other </a:t>
          </a:r>
          <a:r>
            <a:rPr lang="en-US" sz="900" kern="1200" err="1"/>
            <a:t>Programmes</a:t>
          </a:r>
          <a:endParaRPr lang="en-US" sz="900" kern="1200"/>
        </a:p>
      </dsp:txBody>
      <dsp:txXfrm rot="-5400000">
        <a:off x="2408742" y="1201108"/>
        <a:ext cx="658310" cy="756680"/>
      </dsp:txXfrm>
    </dsp:sp>
    <dsp:sp modelId="{B0111DF2-00CB-485A-9636-8580245E55D2}">
      <dsp:nvSpPr>
        <dsp:cNvPr id="0" name=""/>
        <dsp:cNvSpPr/>
      </dsp:nvSpPr>
      <dsp:spPr>
        <a:xfrm rot="5400000">
          <a:off x="1673782" y="2056794"/>
          <a:ext cx="1099292" cy="956384"/>
        </a:xfrm>
        <a:prstGeom prst="hexagon">
          <a:avLst>
            <a:gd name="adj" fmla="val 25000"/>
            <a:gd name="vf" fmla="val 115470"/>
          </a:avLst>
        </a:prstGeom>
        <a:solidFill>
          <a:srgbClr val="AED1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Climate-ADAPT</a:t>
          </a:r>
        </a:p>
      </dsp:txBody>
      <dsp:txXfrm rot="-5400000">
        <a:off x="1894273" y="2156646"/>
        <a:ext cx="658310" cy="756680"/>
      </dsp:txXfrm>
    </dsp:sp>
    <dsp:sp modelId="{DAF39491-F26A-44D6-8493-6679872A0E2F}">
      <dsp:nvSpPr>
        <dsp:cNvPr id="0" name=""/>
        <dsp:cNvSpPr/>
      </dsp:nvSpPr>
      <dsp:spPr>
        <a:xfrm>
          <a:off x="2730642" y="2182740"/>
          <a:ext cx="1226810" cy="659575"/>
        </a:xfrm>
        <a:prstGeom prst="rect">
          <a:avLst/>
        </a:prstGeom>
        <a:noFill/>
        <a:ln>
          <a:noFill/>
        </a:ln>
        <a:effectLst/>
      </dsp:spPr>
      <dsp:style>
        <a:lnRef idx="0">
          <a:scrgbClr r="0" g="0" b="0"/>
        </a:lnRef>
        <a:fillRef idx="0">
          <a:scrgbClr r="0" g="0" b="0"/>
        </a:fillRef>
        <a:effectRef idx="0">
          <a:scrgbClr r="0" g="0" b="0"/>
        </a:effectRef>
        <a:fontRef idx="minor"/>
      </dsp:style>
    </dsp:sp>
    <dsp:sp modelId="{D001C12C-517F-43F0-81D1-FD87484CBF82}">
      <dsp:nvSpPr>
        <dsp:cNvPr id="0" name=""/>
        <dsp:cNvSpPr/>
      </dsp:nvSpPr>
      <dsp:spPr>
        <a:xfrm rot="5400000">
          <a:off x="652115" y="2039953"/>
          <a:ext cx="1099292" cy="956384"/>
        </a:xfrm>
        <a:prstGeom prst="hexagon">
          <a:avLst>
            <a:gd name="adj" fmla="val 25000"/>
            <a:gd name="vf" fmla="val 115470"/>
          </a:avLst>
        </a:prstGeom>
        <a:solidFill>
          <a:srgbClr val="A4D5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JRC</a:t>
          </a:r>
        </a:p>
      </dsp:txBody>
      <dsp:txXfrm rot="-5400000">
        <a:off x="872606" y="2139805"/>
        <a:ext cx="658310" cy="756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B68B4-BB27-48A4-9E4F-2922FB94BC3F}">
      <dsp:nvSpPr>
        <dsp:cNvPr id="0" name=""/>
        <dsp:cNvSpPr/>
      </dsp:nvSpPr>
      <dsp:spPr>
        <a:xfrm>
          <a:off x="6098031" y="2941195"/>
          <a:ext cx="4210007" cy="1394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7391677" y="3320586"/>
        <a:ext cx="2885718" cy="984959"/>
      </dsp:txXfrm>
    </dsp:sp>
    <dsp:sp modelId="{263B1BC5-FB61-445F-8E93-44C54E08A75A}">
      <dsp:nvSpPr>
        <dsp:cNvPr id="0" name=""/>
        <dsp:cNvSpPr/>
      </dsp:nvSpPr>
      <dsp:spPr>
        <a:xfrm>
          <a:off x="883473" y="2929819"/>
          <a:ext cx="3859758" cy="1405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914342" y="3312000"/>
        <a:ext cx="2640092" cy="992197"/>
      </dsp:txXfrm>
    </dsp:sp>
    <dsp:sp modelId="{D8E08A0B-861B-4FAD-BF6A-097356B83CD0}">
      <dsp:nvSpPr>
        <dsp:cNvPr id="0" name=""/>
        <dsp:cNvSpPr/>
      </dsp:nvSpPr>
      <dsp:spPr>
        <a:xfrm>
          <a:off x="6010986" y="10410"/>
          <a:ext cx="4198722" cy="1394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Access tools that the region can use to engage with citizens</a:t>
          </a:r>
        </a:p>
        <a:p>
          <a:pPr marL="114300" lvl="1" indent="-114300" algn="l" defTabSz="622300">
            <a:lnSpc>
              <a:spcPct val="90000"/>
            </a:lnSpc>
            <a:spcBef>
              <a:spcPct val="0"/>
            </a:spcBef>
            <a:spcAft>
              <a:spcPct val="15000"/>
            </a:spcAft>
            <a:buChar char="•"/>
          </a:pPr>
          <a:r>
            <a:rPr lang="en-US" sz="1400" kern="1200" dirty="0"/>
            <a:t>Direct organization of events that empower citizens to act for adapting to climate change (together with the </a:t>
          </a:r>
          <a:r>
            <a:rPr lang="en-US" sz="1400" kern="1200" dirty="0" err="1"/>
            <a:t>ClimatePact</a:t>
          </a:r>
          <a:r>
            <a:rPr lang="en-US" sz="1400" kern="1200" dirty="0"/>
            <a:t>)</a:t>
          </a:r>
        </a:p>
        <a:p>
          <a:pPr marL="114300" lvl="1" indent="-114300" algn="l" defTabSz="577850">
            <a:lnSpc>
              <a:spcPct val="90000"/>
            </a:lnSpc>
            <a:spcBef>
              <a:spcPct val="0"/>
            </a:spcBef>
            <a:spcAft>
              <a:spcPct val="15000"/>
            </a:spcAft>
            <a:buChar char="•"/>
          </a:pPr>
          <a:endParaRPr lang="en-US" sz="1300" kern="1200" dirty="0"/>
        </a:p>
      </dsp:txBody>
      <dsp:txXfrm>
        <a:off x="7301246" y="41053"/>
        <a:ext cx="2877819" cy="984959"/>
      </dsp:txXfrm>
    </dsp:sp>
    <dsp:sp modelId="{CA0D9353-A71E-4528-B18E-1D1F11F38CEA}">
      <dsp:nvSpPr>
        <dsp:cNvPr id="0" name=""/>
        <dsp:cNvSpPr/>
      </dsp:nvSpPr>
      <dsp:spPr>
        <a:xfrm>
          <a:off x="902822" y="8080"/>
          <a:ext cx="3821059" cy="13784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Knowledge on risk assessment methods</a:t>
          </a:r>
        </a:p>
        <a:p>
          <a:pPr marL="114300" lvl="1" indent="-114300" algn="l" defTabSz="622300">
            <a:lnSpc>
              <a:spcPct val="90000"/>
            </a:lnSpc>
            <a:spcBef>
              <a:spcPct val="0"/>
            </a:spcBef>
            <a:spcAft>
              <a:spcPct val="15000"/>
            </a:spcAft>
            <a:buChar char="•"/>
          </a:pPr>
          <a:r>
            <a:rPr lang="en-US" sz="1400" kern="1200" dirty="0"/>
            <a:t>Support to carry out climate risk assessments </a:t>
          </a:r>
        </a:p>
        <a:p>
          <a:pPr marL="114300" lvl="1" indent="-114300" algn="l" defTabSz="622300">
            <a:lnSpc>
              <a:spcPct val="90000"/>
            </a:lnSpc>
            <a:spcBef>
              <a:spcPct val="0"/>
            </a:spcBef>
            <a:spcAft>
              <a:spcPct val="15000"/>
            </a:spcAft>
            <a:buChar char="•"/>
          </a:pPr>
          <a:r>
            <a:rPr lang="en-US" sz="1400" kern="1200" dirty="0"/>
            <a:t>Support to accelerate the roll-out of innovative solutions</a:t>
          </a:r>
        </a:p>
        <a:p>
          <a:pPr marL="57150" lvl="1" indent="-57150" algn="l" defTabSz="355600">
            <a:lnSpc>
              <a:spcPct val="90000"/>
            </a:lnSpc>
            <a:spcBef>
              <a:spcPct val="0"/>
            </a:spcBef>
            <a:spcAft>
              <a:spcPct val="15000"/>
            </a:spcAft>
            <a:buChar char="•"/>
          </a:pPr>
          <a:endParaRPr lang="en-US" sz="800" kern="1200" dirty="0"/>
        </a:p>
      </dsp:txBody>
      <dsp:txXfrm>
        <a:off x="933102" y="38360"/>
        <a:ext cx="2614181" cy="973277"/>
      </dsp:txXfrm>
    </dsp:sp>
    <dsp:sp modelId="{42405593-94C5-493C-A161-0EBD4773021E}">
      <dsp:nvSpPr>
        <dsp:cNvPr id="0" name=""/>
        <dsp:cNvSpPr/>
      </dsp:nvSpPr>
      <dsp:spPr>
        <a:xfrm>
          <a:off x="3209718" y="186242"/>
          <a:ext cx="2102221" cy="2066357"/>
        </a:xfrm>
        <a:prstGeom prst="pieWedge">
          <a:avLst/>
        </a:prstGeom>
        <a:solidFill>
          <a:srgbClr val="A2D5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b="1" kern="1200" dirty="0"/>
            <a:t>Capacity building and development</a:t>
          </a:r>
          <a:r>
            <a:rPr lang="en-GB" sz="1400" kern="1200" dirty="0"/>
            <a:t> </a:t>
          </a:r>
          <a:endParaRPr lang="en-US" sz="1400" kern="1200" dirty="0"/>
        </a:p>
      </dsp:txBody>
      <dsp:txXfrm>
        <a:off x="3825444" y="791464"/>
        <a:ext cx="1486495" cy="1461135"/>
      </dsp:txXfrm>
    </dsp:sp>
    <dsp:sp modelId="{10419A0B-83A5-4448-99C9-A3EF519327F7}">
      <dsp:nvSpPr>
        <dsp:cNvPr id="0" name=""/>
        <dsp:cNvSpPr/>
      </dsp:nvSpPr>
      <dsp:spPr>
        <a:xfrm rot="5400000">
          <a:off x="5308588" y="177748"/>
          <a:ext cx="2068112" cy="2069792"/>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400" b="1" kern="1200" dirty="0"/>
            <a:t>Citizens engagement</a:t>
          </a:r>
          <a:endParaRPr lang="en-US" sz="1400" kern="1200" dirty="0"/>
        </a:p>
        <a:p>
          <a:pPr algn="ctr">
            <a:spcBef>
              <a:spcPct val="0"/>
            </a:spcBef>
            <a:buNone/>
          </a:pPr>
          <a:endParaRPr lang="en-US" sz="1400" kern="1200" dirty="0"/>
        </a:p>
      </dsp:txBody>
      <dsp:txXfrm rot="-5400000">
        <a:off x="5307748" y="784324"/>
        <a:ext cx="1463564" cy="1462376"/>
      </dsp:txXfrm>
    </dsp:sp>
    <dsp:sp modelId="{AE204136-5718-4757-9358-41B1DFB472E2}">
      <dsp:nvSpPr>
        <dsp:cNvPr id="0" name=""/>
        <dsp:cNvSpPr/>
      </dsp:nvSpPr>
      <dsp:spPr>
        <a:xfrm rot="10800000">
          <a:off x="5308956" y="2225643"/>
          <a:ext cx="2081043" cy="1887601"/>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t>Monitoring </a:t>
          </a:r>
        </a:p>
        <a:p>
          <a:pPr marL="0" lvl="0" indent="0" algn="ctr" defTabSz="622300">
            <a:lnSpc>
              <a:spcPct val="90000"/>
            </a:lnSpc>
            <a:spcBef>
              <a:spcPct val="0"/>
            </a:spcBef>
            <a:spcAft>
              <a:spcPct val="35000"/>
            </a:spcAft>
            <a:buNone/>
          </a:pPr>
          <a:r>
            <a:rPr lang="en-GB" sz="1400" b="1" kern="1200" dirty="0"/>
            <a:t>and </a:t>
          </a:r>
        </a:p>
        <a:p>
          <a:pPr marL="0" lvl="0" indent="0" algn="ctr" defTabSz="622300">
            <a:lnSpc>
              <a:spcPct val="90000"/>
            </a:lnSpc>
            <a:spcBef>
              <a:spcPct val="0"/>
            </a:spcBef>
            <a:spcAft>
              <a:spcPct val="35000"/>
            </a:spcAft>
            <a:buNone/>
          </a:pPr>
          <a:r>
            <a:rPr lang="en-GB" sz="1400" b="1" kern="1200" dirty="0"/>
            <a:t>evaluation</a:t>
          </a:r>
          <a:r>
            <a:rPr lang="en-GB" sz="1400" kern="1200" dirty="0"/>
            <a:t> </a:t>
          </a:r>
          <a:endParaRPr lang="en-US" sz="1400" kern="1200" dirty="0"/>
        </a:p>
      </dsp:txBody>
      <dsp:txXfrm rot="10800000">
        <a:off x="5308956" y="2225643"/>
        <a:ext cx="1471520" cy="1334735"/>
      </dsp:txXfrm>
    </dsp:sp>
    <dsp:sp modelId="{63CF5CE1-9F5B-4D9D-9078-E171257C178A}">
      <dsp:nvSpPr>
        <dsp:cNvPr id="0" name=""/>
        <dsp:cNvSpPr/>
      </dsp:nvSpPr>
      <dsp:spPr>
        <a:xfrm rot="16200000">
          <a:off x="3302088" y="2103562"/>
          <a:ext cx="1909554" cy="211643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00075">
            <a:lnSpc>
              <a:spcPct val="90000"/>
            </a:lnSpc>
            <a:spcBef>
              <a:spcPct val="0"/>
            </a:spcBef>
            <a:spcAft>
              <a:spcPct val="35000"/>
            </a:spcAft>
            <a:buNone/>
          </a:pPr>
          <a:r>
            <a:rPr lang="en-GB" sz="1350" b="1" kern="1200" dirty="0"/>
            <a:t>Communication</a:t>
          </a:r>
        </a:p>
        <a:p>
          <a:pPr marL="0" lvl="0" indent="0" algn="ctr" defTabSz="600075">
            <a:lnSpc>
              <a:spcPct val="90000"/>
            </a:lnSpc>
            <a:spcBef>
              <a:spcPct val="0"/>
            </a:spcBef>
            <a:spcAft>
              <a:spcPct val="35000"/>
            </a:spcAft>
            <a:buNone/>
          </a:pPr>
          <a:r>
            <a:rPr lang="en-GB" sz="1350" b="1" kern="1200" dirty="0"/>
            <a:t> and</a:t>
          </a:r>
        </a:p>
        <a:p>
          <a:pPr marL="0" lvl="0" indent="0" algn="ctr" defTabSz="600075">
            <a:lnSpc>
              <a:spcPct val="90000"/>
            </a:lnSpc>
            <a:spcBef>
              <a:spcPct val="0"/>
            </a:spcBef>
            <a:spcAft>
              <a:spcPct val="35000"/>
            </a:spcAft>
            <a:buNone/>
          </a:pPr>
          <a:r>
            <a:rPr lang="en-GB" sz="1350" b="1" kern="1200" dirty="0"/>
            <a:t> dissemination</a:t>
          </a:r>
          <a:r>
            <a:rPr lang="en-GB" sz="1400" b="1" kern="1200" dirty="0"/>
            <a:t> </a:t>
          </a:r>
          <a:endParaRPr lang="en-US" sz="1400" kern="1200" dirty="0"/>
        </a:p>
      </dsp:txBody>
      <dsp:txXfrm rot="5400000">
        <a:off x="3818537" y="2207002"/>
        <a:ext cx="1496546" cy="1350259"/>
      </dsp:txXfrm>
    </dsp:sp>
    <dsp:sp modelId="{A7342AF6-5FE9-45AC-A664-ADD592DCC9B2}">
      <dsp:nvSpPr>
        <dsp:cNvPr id="0" name=""/>
        <dsp:cNvSpPr/>
      </dsp:nvSpPr>
      <dsp:spPr>
        <a:xfrm>
          <a:off x="5006077" y="1789707"/>
          <a:ext cx="651723" cy="56671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CF1506-1089-4189-9A2F-A472F0AB4751}">
      <dsp:nvSpPr>
        <dsp:cNvPr id="0" name=""/>
        <dsp:cNvSpPr/>
      </dsp:nvSpPr>
      <dsp:spPr>
        <a:xfrm rot="10800000">
          <a:off x="5006077" y="2007675"/>
          <a:ext cx="651723" cy="56671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28/09/2022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68221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34552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49459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a:t>Find out</a:t>
            </a:r>
            <a:r>
              <a:rPr lang="de-AT" baseline="0"/>
              <a:t> </a:t>
            </a:r>
            <a:r>
              <a:rPr lang="de-AT" baseline="0" err="1"/>
              <a:t>more</a:t>
            </a:r>
            <a:r>
              <a:rPr lang="de-AT" baseline="0"/>
              <a:t> </a:t>
            </a:r>
            <a:r>
              <a:rPr lang="de-AT" baseline="0" err="1"/>
              <a:t>here</a:t>
            </a:r>
            <a:r>
              <a:rPr lang="de-AT" baseline="0"/>
              <a:t>:</a:t>
            </a:r>
          </a:p>
          <a:p>
            <a:r>
              <a:rPr lang="en-IE"/>
              <a:t>https://myintracomm.ec.europa.eu/dg/RTD/eu-missions/Pages/default.aspx (internal)</a:t>
            </a:r>
          </a:p>
        </p:txBody>
      </p:sp>
      <p:sp>
        <p:nvSpPr>
          <p:cNvPr id="4" name="Slide Number Placeholder 3"/>
          <p:cNvSpPr>
            <a:spLocks noGrp="1"/>
          </p:cNvSpPr>
          <p:nvPr>
            <p:ph type="sldNum" sz="quarter" idx="10"/>
          </p:nvPr>
        </p:nvSpPr>
        <p:spPr/>
        <p:txBody>
          <a:bodyPr/>
          <a:lstStyle/>
          <a:p>
            <a:fld id="{2AA163FB-A76C-4ED5-BD34-4C89E57D5D20}" type="slidenum">
              <a:rPr lang="en-IE" smtClean="0"/>
              <a:t>14</a:t>
            </a:fld>
            <a:endParaRPr lang="en-IE"/>
          </a:p>
        </p:txBody>
      </p:sp>
    </p:spTree>
    <p:extLst>
      <p:ext uri="{BB962C8B-B14F-4D97-AF65-F5344CB8AC3E}">
        <p14:creationId xmlns:p14="http://schemas.microsoft.com/office/powerpoint/2010/main" val="202827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solidFill>
                <a:srgbClr val="3A3A3A"/>
              </a:solidFill>
              <a:effectLst/>
              <a:latin typeface="OpenSansR"/>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65994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18540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The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biodiversity</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loss</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and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climate</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crises are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interrelated</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and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require</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coordinated</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dirty="0">
                <a:solidFill>
                  <a:srgbClr val="3A3A3A"/>
                </a:solidFill>
                <a:effectLst/>
                <a:latin typeface="OpenSansR"/>
                <a:ea typeface="Calibri" panose="020F0502020204030204" pitchFamily="34" charset="0"/>
                <a:cs typeface="Times New Roman" panose="02020603050405020304" pitchFamily="18" charset="0"/>
              </a:rPr>
              <a:t>EU </a:t>
            </a:r>
            <a:r>
              <a:rPr lang="fr-FR" sz="1000" dirty="0" err="1">
                <a:solidFill>
                  <a:srgbClr val="3A3A3A"/>
                </a:solidFill>
                <a:effectLst/>
                <a:latin typeface="OpenSansR"/>
                <a:ea typeface="Calibri" panose="020F0502020204030204" pitchFamily="34" charset="0"/>
                <a:cs typeface="Times New Roman" panose="02020603050405020304" pitchFamily="18" charset="0"/>
              </a:rPr>
              <a:t>policy</a:t>
            </a:r>
            <a:r>
              <a:rPr lang="fr-FR" sz="1000" dirty="0">
                <a:solidFill>
                  <a:srgbClr val="3A3A3A"/>
                </a:solidFill>
                <a:effectLst/>
                <a:latin typeface="OpenSansR"/>
                <a:ea typeface="Calibri" panose="020F0502020204030204" pitchFamily="34" charset="0"/>
                <a:cs typeface="Times New Roman" panose="02020603050405020304" pitchFamily="18" charset="0"/>
              </a:rPr>
              <a:t> </a:t>
            </a:r>
            <a:r>
              <a:rPr lang="fr-FR" sz="1000" dirty="0" err="1">
                <a:solidFill>
                  <a:srgbClr val="3A3A3A"/>
                </a:solidFill>
                <a:effectLst/>
                <a:latin typeface="OpenSansR"/>
                <a:ea typeface="Calibri" panose="020F0502020204030204" pitchFamily="34" charset="0"/>
                <a:cs typeface="Times New Roman" panose="02020603050405020304" pitchFamily="18" charset="0"/>
              </a:rPr>
              <a:t>acknowledges</a:t>
            </a:r>
            <a:r>
              <a:rPr lang="fr-FR" sz="1000" dirty="0">
                <a:solidFill>
                  <a:srgbClr val="3A3A3A"/>
                </a:solidFill>
                <a:effectLst/>
                <a:latin typeface="OpenSansR"/>
                <a:ea typeface="Calibri" panose="020F0502020204030204" pitchFamily="34" charset="0"/>
                <a:cs typeface="Times New Roman" panose="02020603050405020304" pitchFamily="18" charset="0"/>
              </a:rPr>
              <a:t> the </a:t>
            </a:r>
            <a:r>
              <a:rPr lang="fr-FR" sz="1000" dirty="0" err="1">
                <a:solidFill>
                  <a:srgbClr val="3A3A3A"/>
                </a:solidFill>
                <a:effectLst/>
                <a:latin typeface="OpenSansR"/>
                <a:ea typeface="Calibri" panose="020F0502020204030204" pitchFamily="34" charset="0"/>
                <a:cs typeface="Times New Roman" panose="02020603050405020304" pitchFamily="18" charset="0"/>
              </a:rPr>
              <a:t>critical</a:t>
            </a:r>
            <a:r>
              <a:rPr lang="fr-FR" sz="1000" dirty="0">
                <a:solidFill>
                  <a:srgbClr val="3A3A3A"/>
                </a:solidFill>
                <a:effectLst/>
                <a:latin typeface="OpenSansR"/>
                <a:ea typeface="Calibri" panose="020F0502020204030204" pitchFamily="34" charset="0"/>
                <a:cs typeface="Times New Roman" panose="02020603050405020304" pitchFamily="18" charset="0"/>
              </a:rPr>
              <a:t> </a:t>
            </a:r>
            <a:r>
              <a:rPr lang="fr-FR" sz="1000" dirty="0" err="1">
                <a:solidFill>
                  <a:srgbClr val="3A3A3A"/>
                </a:solidFill>
                <a:effectLst/>
                <a:latin typeface="OpenSansR"/>
                <a:ea typeface="Calibri" panose="020F0502020204030204" pitchFamily="34" charset="0"/>
                <a:cs typeface="Times New Roman" panose="02020603050405020304" pitchFamily="18" charset="0"/>
              </a:rPr>
              <a:t>role</a:t>
            </a:r>
            <a:r>
              <a:rPr lang="fr-FR" sz="1000" dirty="0">
                <a:solidFill>
                  <a:srgbClr val="3A3A3A"/>
                </a:solidFill>
                <a:effectLst/>
                <a:latin typeface="OpenSansR"/>
                <a:ea typeface="Calibri" panose="020F0502020204030204" pitchFamily="34" charset="0"/>
                <a:cs typeface="Times New Roman" panose="02020603050405020304" pitchFamily="18" charset="0"/>
              </a:rPr>
              <a:t> </a:t>
            </a:r>
            <a:r>
              <a:rPr lang="fr-FR" sz="1000" dirty="0" err="1">
                <a:solidFill>
                  <a:srgbClr val="3A3A3A"/>
                </a:solidFill>
                <a:effectLst/>
                <a:latin typeface="OpenSansR"/>
                <a:ea typeface="Calibri" panose="020F0502020204030204" pitchFamily="34" charset="0"/>
                <a:cs typeface="Times New Roman" panose="02020603050405020304" pitchFamily="18" charset="0"/>
              </a:rPr>
              <a:t>that</a:t>
            </a:r>
            <a:r>
              <a:rPr lang="fr-FR" sz="1000" dirty="0">
                <a:solidFill>
                  <a:srgbClr val="3A3A3A"/>
                </a:solidFill>
                <a:effectLst/>
                <a:latin typeface="OpenSansR"/>
                <a:ea typeface="Calibri" panose="020F0502020204030204" pitchFamily="34" charset="0"/>
                <a:cs typeface="Times New Roman" panose="02020603050405020304" pitchFamily="18" charset="0"/>
              </a:rPr>
              <a:t> </a:t>
            </a:r>
            <a:r>
              <a:rPr lang="fr-FR" sz="10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green and </a:t>
            </a:r>
            <a:r>
              <a:rPr lang="fr-FR" sz="10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blue</a:t>
            </a:r>
            <a:r>
              <a:rPr lang="fr-FR" sz="10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0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landscape</a:t>
            </a:r>
            <a:r>
              <a:rPr lang="fr-FR" sz="1000" dirty="0">
                <a:solidFill>
                  <a:srgbClr val="3A3A3A"/>
                </a:solidFill>
                <a:effectLst/>
                <a:latin typeface="OpenSansR"/>
                <a:ea typeface="Calibri" panose="020F0502020204030204" pitchFamily="34" charset="0"/>
                <a:cs typeface="Times New Roman" panose="02020603050405020304" pitchFamily="18" charset="0"/>
              </a:rPr>
              <a:t> </a:t>
            </a:r>
            <a:r>
              <a:rPr lang="fr-FR" sz="1000" dirty="0" err="1">
                <a:solidFill>
                  <a:srgbClr val="3A3A3A"/>
                </a:solidFill>
                <a:effectLst/>
                <a:latin typeface="OpenSansR"/>
                <a:ea typeface="Calibri" panose="020F0502020204030204" pitchFamily="34" charset="0"/>
                <a:cs typeface="Times New Roman" panose="02020603050405020304" pitchFamily="18" charset="0"/>
              </a:rPr>
              <a:t>elements</a:t>
            </a:r>
            <a:r>
              <a:rPr lang="fr-FR" sz="1000" dirty="0">
                <a:solidFill>
                  <a:srgbClr val="3A3A3A"/>
                </a:solidFill>
                <a:effectLst/>
                <a:latin typeface="OpenSansR"/>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a:solidFill>
                  <a:srgbClr val="3A3A3A"/>
                </a:solidFill>
                <a:effectLst/>
                <a:highlight>
                  <a:srgbClr val="FFFF00"/>
                </a:highlight>
                <a:latin typeface="OpenSansR"/>
                <a:ea typeface="Times New Roman" panose="02020603050405020304" pitchFamily="18" charset="0"/>
              </a:rPr>
              <a:t>The prospective changes from a static conservation perspective to an adaptative management approach, which involves the consideration of potential climate impacts and the design of management actions that take those impacts into account</a:t>
            </a:r>
            <a:r>
              <a:rPr lang="en-IE" sz="1200" dirty="0">
                <a:solidFill>
                  <a:srgbClr val="3A3A3A"/>
                </a:solidFill>
                <a:effectLst/>
                <a:latin typeface="OpenSansR"/>
                <a:ea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pPr>
            <a:r>
              <a:rPr lang="fr-FR" sz="1200" dirty="0" err="1">
                <a:solidFill>
                  <a:srgbClr val="3A3A3A"/>
                </a:solidFill>
                <a:effectLst/>
                <a:latin typeface="OpenSansR"/>
                <a:ea typeface="Calibri" panose="020F0502020204030204" pitchFamily="34" charset="0"/>
                <a:cs typeface="Times New Roman" panose="02020603050405020304" pitchFamily="18" charset="0"/>
              </a:rPr>
              <a:t>Conserving</a:t>
            </a:r>
            <a:r>
              <a:rPr lang="fr-FR" sz="1200" dirty="0">
                <a:solidFill>
                  <a:srgbClr val="3A3A3A"/>
                </a:solidFill>
                <a:effectLst/>
                <a:latin typeface="OpenSansR"/>
                <a:ea typeface="Calibri" panose="020F0502020204030204" pitchFamily="34" charset="0"/>
                <a:cs typeface="Times New Roman" panose="02020603050405020304" pitchFamily="18" charset="0"/>
              </a:rPr>
              <a:t> and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restoring</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ecosystems</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for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example</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by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restoring</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peatlands</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and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natural</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hydrological</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conditions in river basins,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is</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not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only</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beneficial</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for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biodiversity</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itself</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but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is</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also</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instrumental to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reduce</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impacts of </a:t>
            </a:r>
            <a:r>
              <a:rPr lang="fr-FR" sz="1200" dirty="0" err="1">
                <a:solidFill>
                  <a:srgbClr val="3A3A3A"/>
                </a:solidFill>
                <a:effectLst/>
                <a:highlight>
                  <a:srgbClr val="FFFF00"/>
                </a:highlight>
                <a:latin typeface="OpenSansR"/>
                <a:ea typeface="Calibri" panose="020F0502020204030204" pitchFamily="34" charset="0"/>
                <a:cs typeface="Times New Roman" panose="02020603050405020304" pitchFamily="18" charset="0"/>
              </a:rPr>
              <a:t>climate</a:t>
            </a:r>
            <a:r>
              <a:rPr lang="fr-FR" sz="1200" dirty="0">
                <a:solidFill>
                  <a:srgbClr val="3A3A3A"/>
                </a:solidFill>
                <a:effectLst/>
                <a:highlight>
                  <a:srgbClr val="FFFF00"/>
                </a:highlight>
                <a:latin typeface="OpenSansR"/>
                <a:ea typeface="Calibri" panose="020F0502020204030204" pitchFamily="34" charset="0"/>
                <a:cs typeface="Times New Roman" panose="02020603050405020304" pitchFamily="18" charset="0"/>
              </a:rPr>
              <a:t> change on society</a:t>
            </a:r>
            <a:r>
              <a:rPr lang="fr-FR" sz="1200" dirty="0">
                <a:solidFill>
                  <a:srgbClr val="3A3A3A"/>
                </a:solidFill>
                <a:effectLst/>
                <a:latin typeface="OpenSansR"/>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Nature-</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based</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Solutions are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seen</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as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a</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key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mechanism</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for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tackling</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the dual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crisis</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of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biodiversity</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loss</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and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climate</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change, as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well</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as for the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potential</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in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providing</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benefits</a:t>
            </a:r>
            <a:r>
              <a:rPr lang="fr-FR" sz="1200" dirty="0">
                <a:solidFill>
                  <a:srgbClr val="3A3A3A"/>
                </a:solidFill>
                <a:effectLst/>
                <a:highlight>
                  <a:srgbClr val="FFFF00"/>
                </a:highlight>
                <a:latin typeface="inherit"/>
                <a:ea typeface="Calibri" panose="020F0502020204030204" pitchFamily="34" charset="0"/>
                <a:cs typeface="Times New Roman" panose="02020603050405020304" pitchFamily="18" charset="0"/>
              </a:rPr>
              <a:t> to nature, society and the </a:t>
            </a:r>
            <a:r>
              <a:rPr lang="fr-FR" sz="1200" dirty="0" err="1">
                <a:solidFill>
                  <a:srgbClr val="3A3A3A"/>
                </a:solidFill>
                <a:effectLst/>
                <a:highlight>
                  <a:srgbClr val="FFFF00"/>
                </a:highlight>
                <a:latin typeface="inherit"/>
                <a:ea typeface="Calibri" panose="020F0502020204030204" pitchFamily="34" charset="0"/>
                <a:cs typeface="Times New Roman" panose="02020603050405020304" pitchFamily="18" charset="0"/>
              </a:rPr>
              <a:t>economy</a:t>
            </a:r>
            <a:r>
              <a:rPr lang="fr-FR" sz="1200" dirty="0">
                <a:solidFill>
                  <a:srgbClr val="3A3A3A"/>
                </a:solidFill>
                <a:effectLst/>
                <a:latin typeface="inherit"/>
                <a:ea typeface="Calibri" panose="020F0502020204030204" pitchFamily="34" charset="0"/>
                <a:cs typeface="Times New Roman" panose="02020603050405020304" pitchFamily="18" charset="0"/>
              </a:rPr>
              <a:t>.</a:t>
            </a:r>
            <a:r>
              <a:rPr lang="fr-FR" sz="1000" dirty="0">
                <a:solidFill>
                  <a:srgbClr val="3A3A3A"/>
                </a:solidFill>
                <a:effectLst/>
                <a:latin typeface="OpenSansR"/>
                <a:ea typeface="Calibri" panose="020F0502020204030204" pitchFamily="34" charset="0"/>
                <a:cs typeface="Times New Roman" panose="02020603050405020304" pitchFamily="18" charset="0"/>
              </a:rPr>
              <a:t> </a:t>
            </a: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8789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1000"/>
              </a:spcAft>
              <a:buFont typeface="Arial" panose="020B0604020202020204" pitchFamily="34" charset="0"/>
              <a:buChar char="•"/>
            </a:pPr>
            <a:r>
              <a:rPr lang="en-IE" sz="1800" dirty="0">
                <a:solidFill>
                  <a:srgbClr val="2E2E2E"/>
                </a:solidFill>
                <a:effectLst/>
                <a:highlight>
                  <a:srgbClr val="FFFF00"/>
                </a:highlight>
                <a:latin typeface="Georgia" panose="02040502050405020303" pitchFamily="18" charset="0"/>
                <a:ea typeface="Calibri" panose="020F0502020204030204" pitchFamily="34" charset="0"/>
                <a:cs typeface="Times New Roman" panose="02020603050405020304" pitchFamily="18" charset="0"/>
              </a:rPr>
              <a:t>The development of accurate local models and their projection under climate scenarios is important for defining local adaptation strategies to climate change and variability</a:t>
            </a:r>
            <a:r>
              <a:rPr lang="en-IE" sz="1800" dirty="0">
                <a:solidFill>
                  <a:srgbClr val="2E2E2E"/>
                </a:solidFill>
                <a:effectLst/>
                <a:latin typeface="Georgia" panose="02040502050405020303" pitchFamily="18"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Arial" panose="020B0604020202020204" pitchFamily="34" charset="0"/>
              <a:buChar char="•"/>
            </a:pPr>
            <a:r>
              <a:rPr lang="en-IE" sz="1800" dirty="0">
                <a:solidFill>
                  <a:srgbClr val="2E2E2E"/>
                </a:solidFill>
                <a:effectLst/>
                <a:highlight>
                  <a:srgbClr val="FFFF00"/>
                </a:highlight>
                <a:latin typeface="Georgia" panose="02040502050405020303" pitchFamily="18" charset="0"/>
                <a:ea typeface="Calibri" panose="020F0502020204030204" pitchFamily="34" charset="0"/>
                <a:cs typeface="Times New Roman" panose="02020603050405020304" pitchFamily="18" charset="0"/>
              </a:rPr>
              <a:t>Even if climate change projections were available, climate change modelling is not able to predict the exact sequence of many phenomena, such as wave and storm surge events in the future.</a:t>
            </a:r>
          </a:p>
          <a:p>
            <a:pPr marL="285750" indent="-285750">
              <a:lnSpc>
                <a:spcPct val="115000"/>
              </a:lnSpc>
              <a:spcAft>
                <a:spcPts val="1000"/>
              </a:spcAft>
              <a:buFont typeface="Arial" panose="020B0604020202020204" pitchFamily="34" charset="0"/>
              <a:buChar char="•"/>
            </a:pPr>
            <a:r>
              <a:rPr lang="en-IE" sz="1800" dirty="0">
                <a:solidFill>
                  <a:srgbClr val="2E2E2E"/>
                </a:solidFill>
                <a:effectLst/>
                <a:highlight>
                  <a:srgbClr val="FFFF00"/>
                </a:highlight>
                <a:latin typeface="Georgia" panose="02040502050405020303" pitchFamily="18" charset="0"/>
                <a:cs typeface="Times New Roman" panose="02020603050405020304" pitchFamily="18" charset="0"/>
              </a:rPr>
              <a:t>Increasing preparedness by building resilience is key</a:t>
            </a:r>
            <a:endParaRPr lang="de-AT" dirty="0"/>
          </a:p>
        </p:txBody>
      </p:sp>
      <p:sp>
        <p:nvSpPr>
          <p:cNvPr id="4" name="Slide Number Placeholder 3"/>
          <p:cNvSpPr>
            <a:spLocks noGrp="1"/>
          </p:cNvSpPr>
          <p:nvPr>
            <p:ph type="sldNum" sz="quarter" idx="10"/>
          </p:nvPr>
        </p:nvSpPr>
        <p:spPr/>
        <p:txBody>
          <a:bodyPr/>
          <a:lstStyle/>
          <a:p>
            <a:fld id="{2AA163FB-A76C-4ED5-BD34-4C89E57D5D20}" type="slidenum">
              <a:rPr lang="en-IE" smtClean="0"/>
              <a:t>6</a:t>
            </a:fld>
            <a:endParaRPr lang="en-IE"/>
          </a:p>
        </p:txBody>
      </p:sp>
    </p:spTree>
    <p:extLst>
      <p:ext uri="{BB962C8B-B14F-4D97-AF65-F5344CB8AC3E}">
        <p14:creationId xmlns:p14="http://schemas.microsoft.com/office/powerpoint/2010/main" val="4506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85595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24035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63523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352043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4067584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5" y="571"/>
            <a:ext cx="12187429" cy="6856857"/>
          </a:xfrm>
          <a:prstGeom prst="rect">
            <a:avLst/>
          </a:prstGeom>
        </p:spPr>
      </p:pic>
      <p:sp>
        <p:nvSpPr>
          <p:cNvPr id="4" name="Title 1"/>
          <p:cNvSpPr>
            <a:spLocks noGrp="1"/>
          </p:cNvSpPr>
          <p:nvPr>
            <p:ph type="ctrTitle"/>
          </p:nvPr>
        </p:nvSpPr>
        <p:spPr>
          <a:xfrm>
            <a:off x="1433015" y="4585643"/>
            <a:ext cx="10399593" cy="603239"/>
          </a:xfrm>
          <a:prstGeom prst="rect">
            <a:avLst/>
          </a:prstGeo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034310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 y="250"/>
            <a:ext cx="12190855" cy="6857499"/>
          </a:xfrm>
          <a:prstGeom prst="rect">
            <a:avLst/>
          </a:prstGeom>
        </p:spPr>
      </p:pic>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6683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2" r:id="rId20"/>
    <p:sldLayoutId id="2147483673" r:id="rId21"/>
    <p:sldLayoutId id="2147483674"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208" y="4942445"/>
            <a:ext cx="10399593" cy="810845"/>
          </a:xfrm>
        </p:spPr>
        <p:txBody>
          <a:bodyPr>
            <a:normAutofit fontScale="90000"/>
          </a:bodyPr>
          <a:lstStyle/>
          <a:p>
            <a:r>
              <a:rPr lang="en-US" sz="3600" b="1" dirty="0"/>
              <a:t>Instruments for climate action in natural heritage </a:t>
            </a:r>
            <a:br>
              <a:rPr lang="en-US" sz="3600" b="1" dirty="0"/>
            </a:br>
            <a:r>
              <a:rPr lang="en-GB" sz="2400" dirty="0"/>
              <a:t>30 September </a:t>
            </a:r>
            <a:r>
              <a:rPr lang="fr-FR" sz="2400" dirty="0"/>
              <a:t>2022</a:t>
            </a:r>
            <a:endParaRPr lang="en-GB" sz="2400" dirty="0"/>
          </a:p>
        </p:txBody>
      </p:sp>
    </p:spTree>
    <p:extLst>
      <p:ext uri="{BB962C8B-B14F-4D97-AF65-F5344CB8AC3E}">
        <p14:creationId xmlns:p14="http://schemas.microsoft.com/office/powerpoint/2010/main" val="220201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5" y="262609"/>
            <a:ext cx="11045707" cy="1325563"/>
          </a:xfrm>
        </p:spPr>
        <p:txBody>
          <a:bodyPr>
            <a:normAutofit/>
          </a:bodyPr>
          <a:lstStyle/>
          <a:p>
            <a:r>
              <a:rPr lang="en-IE" sz="3200" dirty="0">
                <a:solidFill>
                  <a:srgbClr val="ACD144"/>
                </a:solidFill>
              </a:rPr>
              <a:t>How the Mission support the Regions?</a:t>
            </a:r>
            <a:endParaRPr lang="fr-BE" sz="3200" dirty="0">
              <a:solidFill>
                <a:srgbClr val="ACD144"/>
              </a:solidFill>
            </a:endParaRPr>
          </a:p>
        </p:txBody>
      </p:sp>
      <p:graphicFrame>
        <p:nvGraphicFramePr>
          <p:cNvPr id="4" name="Content Placeholder 3"/>
          <p:cNvGraphicFramePr>
            <a:graphicFrameLocks noGrp="1"/>
          </p:cNvGraphicFramePr>
          <p:nvPr>
            <p:ph idx="1"/>
          </p:nvPr>
        </p:nvGraphicFramePr>
        <p:xfrm>
          <a:off x="8848437" y="1311502"/>
          <a:ext cx="3957453" cy="3158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98722" y="2202635"/>
            <a:ext cx="8708564" cy="4462760"/>
          </a:xfrm>
          <a:prstGeom prst="rect">
            <a:avLst/>
          </a:prstGeom>
          <a:noFill/>
        </p:spPr>
        <p:txBody>
          <a:bodyPr wrap="square" rtlCol="0">
            <a:spAutoFit/>
          </a:bodyPr>
          <a:lstStyle/>
          <a:p>
            <a:pPr marL="457200" indent="-457200">
              <a:lnSpc>
                <a:spcPct val="150000"/>
              </a:lnSpc>
              <a:buFont typeface="+mj-lt"/>
              <a:buAutoNum type="arabicPeriod"/>
            </a:pPr>
            <a:r>
              <a:rPr lang="en-GB" sz="2000" dirty="0">
                <a:solidFill>
                  <a:srgbClr val="024B9C"/>
                </a:solidFill>
              </a:rPr>
              <a:t>Horizon Europe project grants: calls currently opened and future yearly calls (</a:t>
            </a:r>
            <a:r>
              <a:rPr lang="en-GB" sz="2000" dirty="0" err="1">
                <a:solidFill>
                  <a:srgbClr val="024B9C"/>
                </a:solidFill>
              </a:rPr>
              <a:t>eg</a:t>
            </a:r>
            <a:r>
              <a:rPr lang="en-GB" sz="2000" dirty="0">
                <a:solidFill>
                  <a:srgbClr val="024B9C"/>
                </a:solidFill>
              </a:rPr>
              <a:t> possible support to public procurers to buy innovative/pre-commercial solutions for climate resilience)</a:t>
            </a:r>
          </a:p>
          <a:p>
            <a:pPr marL="457200" indent="-457200">
              <a:lnSpc>
                <a:spcPct val="150000"/>
              </a:lnSpc>
              <a:buFont typeface="+mj-lt"/>
              <a:buAutoNum type="arabicPeriod"/>
            </a:pPr>
            <a:r>
              <a:rPr lang="en-US" sz="2000" dirty="0">
                <a:solidFill>
                  <a:srgbClr val="024B9C"/>
                </a:solidFill>
              </a:rPr>
              <a:t>Services by Mission Implementation Platform (MIP)</a:t>
            </a:r>
          </a:p>
          <a:p>
            <a:pPr marL="457200" indent="-457200">
              <a:lnSpc>
                <a:spcPct val="150000"/>
              </a:lnSpc>
              <a:buFont typeface="+mj-lt"/>
              <a:buAutoNum type="arabicPeriod"/>
            </a:pPr>
            <a:r>
              <a:rPr lang="en-GB" sz="2000" dirty="0">
                <a:solidFill>
                  <a:srgbClr val="024B9C"/>
                </a:solidFill>
              </a:rPr>
              <a:t>Scientific guidance and support by the Joint Research </a:t>
            </a:r>
            <a:r>
              <a:rPr lang="en-GB" sz="2000" dirty="0" err="1">
                <a:solidFill>
                  <a:srgbClr val="024B9C"/>
                </a:solidFill>
              </a:rPr>
              <a:t>Center</a:t>
            </a:r>
            <a:r>
              <a:rPr lang="en-GB" sz="2000" dirty="0">
                <a:solidFill>
                  <a:srgbClr val="024B9C"/>
                </a:solidFill>
              </a:rPr>
              <a:t> (JRC)</a:t>
            </a:r>
          </a:p>
          <a:p>
            <a:pPr marL="457200" indent="-457200">
              <a:lnSpc>
                <a:spcPct val="150000"/>
              </a:lnSpc>
              <a:buFont typeface="+mj-lt"/>
              <a:buAutoNum type="arabicPeriod"/>
            </a:pPr>
            <a:r>
              <a:rPr lang="en-GB" sz="2000" dirty="0">
                <a:solidFill>
                  <a:srgbClr val="024B9C"/>
                </a:solidFill>
              </a:rPr>
              <a:t>Access to climate adaptation knowledge from Climate-ADAPT by EEA</a:t>
            </a:r>
          </a:p>
          <a:p>
            <a:pPr marL="457200" indent="-457200">
              <a:lnSpc>
                <a:spcPct val="150000"/>
              </a:lnSpc>
              <a:buFont typeface="+mj-lt"/>
              <a:buAutoNum type="arabicPeriod"/>
            </a:pPr>
            <a:r>
              <a:rPr lang="en-GB" sz="2000" dirty="0">
                <a:solidFill>
                  <a:srgbClr val="024B9C"/>
                </a:solidFill>
              </a:rPr>
              <a:t>Facilitate access to EIB </a:t>
            </a:r>
            <a:r>
              <a:rPr lang="en-US" sz="2000" dirty="0">
                <a:solidFill>
                  <a:srgbClr val="024B9C"/>
                </a:solidFill>
              </a:rPr>
              <a:t>Climate Adaptation Investment Advisory Platform (ADAPT) </a:t>
            </a:r>
            <a:endParaRPr lang="en-GB" sz="2000" dirty="0">
              <a:solidFill>
                <a:srgbClr val="024B9C"/>
              </a:solidFill>
            </a:endParaRPr>
          </a:p>
          <a:p>
            <a:pPr marL="342900" indent="-342900">
              <a:buFontTx/>
              <a:buChar char="-"/>
            </a:pPr>
            <a:endParaRPr lang="fr-BE" sz="2000" dirty="0">
              <a:solidFill>
                <a:srgbClr val="024B9C"/>
              </a:solidFill>
            </a:endParaRPr>
          </a:p>
          <a:p>
            <a:endParaRPr lang="fr-BE" sz="2400" b="1" dirty="0"/>
          </a:p>
        </p:txBody>
      </p:sp>
    </p:spTree>
    <p:extLst>
      <p:ext uri="{BB962C8B-B14F-4D97-AF65-F5344CB8AC3E}">
        <p14:creationId xmlns:p14="http://schemas.microsoft.com/office/powerpoint/2010/main" val="337883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08" y="222437"/>
            <a:ext cx="11045707" cy="1524001"/>
          </a:xfrm>
        </p:spPr>
        <p:txBody>
          <a:bodyPr>
            <a:normAutofit/>
          </a:bodyPr>
          <a:lstStyle/>
          <a:p>
            <a:r>
              <a:rPr lang="en-IE" sz="3200" dirty="0"/>
              <a:t>Support through the Mission Implementation Platform</a:t>
            </a:r>
            <a:endParaRPr lang="fr-BE"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0817583"/>
              </p:ext>
            </p:extLst>
          </p:nvPr>
        </p:nvGraphicFramePr>
        <p:xfrm>
          <a:off x="350982" y="2295319"/>
          <a:ext cx="10663878" cy="43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F7BA006-4B3C-49C5-9110-B99377324681}"/>
              </a:ext>
            </a:extLst>
          </p:cNvPr>
          <p:cNvSpPr txBox="1"/>
          <p:nvPr/>
        </p:nvSpPr>
        <p:spPr>
          <a:xfrm>
            <a:off x="1059530" y="5351227"/>
            <a:ext cx="4689695" cy="954107"/>
          </a:xfrm>
          <a:prstGeom prst="rect">
            <a:avLst/>
          </a:prstGeom>
          <a:noFill/>
        </p:spPr>
        <p:txBody>
          <a:bodyPr wrap="square" rtlCol="0">
            <a:spAutoFit/>
          </a:bodyPr>
          <a:lstStyle/>
          <a:p>
            <a:pPr marL="285750" lvl="0" indent="-109538">
              <a:buFont typeface="Arial" panose="020B0604020202020204" pitchFamily="34" charset="0"/>
              <a:buChar char="•"/>
            </a:pPr>
            <a:r>
              <a:rPr lang="en-GB" sz="1400" dirty="0"/>
              <a:t>Network with other regions</a:t>
            </a:r>
            <a:endParaRPr lang="en-US" sz="1400" dirty="0"/>
          </a:p>
          <a:p>
            <a:pPr marL="285750" lvl="0" indent="-109538">
              <a:buFont typeface="Arial" panose="020B0604020202020204" pitchFamily="34" charset="0"/>
              <a:buChar char="•"/>
            </a:pPr>
            <a:r>
              <a:rPr lang="en-GB" sz="1400" dirty="0"/>
              <a:t>Sharing experiences</a:t>
            </a:r>
            <a:endParaRPr lang="en-US" sz="1400" dirty="0"/>
          </a:p>
          <a:p>
            <a:pPr marL="285750" lvl="0" indent="-109538">
              <a:buFont typeface="Arial" panose="020B0604020202020204" pitchFamily="34" charset="0"/>
              <a:buChar char="•"/>
            </a:pPr>
            <a:r>
              <a:rPr lang="en-US" sz="1400" dirty="0"/>
              <a:t>Access adaptation best practices</a:t>
            </a:r>
          </a:p>
          <a:p>
            <a:pPr marL="176212" lvl="0"/>
            <a:r>
              <a:rPr lang="en-US" sz="1400" dirty="0"/>
              <a:t>  from previous projects</a:t>
            </a:r>
            <a:endParaRPr lang="en-IE" sz="1400" dirty="0"/>
          </a:p>
        </p:txBody>
      </p:sp>
      <p:sp>
        <p:nvSpPr>
          <p:cNvPr id="4" name="TextBox 3">
            <a:extLst>
              <a:ext uri="{FF2B5EF4-FFF2-40B4-BE49-F238E27FC236}">
                <a16:creationId xmlns:a16="http://schemas.microsoft.com/office/drawing/2014/main" id="{6303FD37-8C92-45B6-9C4A-3D1848BF1200}"/>
              </a:ext>
            </a:extLst>
          </p:cNvPr>
          <p:cNvSpPr txBox="1"/>
          <p:nvPr/>
        </p:nvSpPr>
        <p:spPr>
          <a:xfrm>
            <a:off x="7365589" y="5340476"/>
            <a:ext cx="3200811" cy="1169551"/>
          </a:xfrm>
          <a:prstGeom prst="rect">
            <a:avLst/>
          </a:prstGeom>
          <a:noFill/>
        </p:spPr>
        <p:txBody>
          <a:bodyPr wrap="square" rtlCol="0">
            <a:spAutoFit/>
          </a:bodyPr>
          <a:lstStyle/>
          <a:p>
            <a:pPr marL="360363" lvl="0" indent="-92075">
              <a:buFont typeface="Arial" panose="020B0604020202020204" pitchFamily="34" charset="0"/>
              <a:buChar char="•"/>
            </a:pPr>
            <a:r>
              <a:rPr lang="en-US" sz="1400" dirty="0"/>
              <a:t>Tracking progress and reporting on the Mission different streams of activities</a:t>
            </a:r>
          </a:p>
          <a:p>
            <a:pPr marL="360363" lvl="0" indent="-92075">
              <a:buFont typeface="Arial" panose="020B0604020202020204" pitchFamily="34" charset="0"/>
              <a:buChar char="•"/>
            </a:pPr>
            <a:r>
              <a:rPr lang="en-US" sz="1400" dirty="0"/>
              <a:t> Visibility for regional efforts and progress to tackle climate change</a:t>
            </a:r>
          </a:p>
        </p:txBody>
      </p:sp>
    </p:spTree>
    <p:extLst>
      <p:ext uri="{BB962C8B-B14F-4D97-AF65-F5344CB8AC3E}">
        <p14:creationId xmlns:p14="http://schemas.microsoft.com/office/powerpoint/2010/main" val="115084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79" y="305385"/>
            <a:ext cx="11045707" cy="1325563"/>
          </a:xfrm>
        </p:spPr>
        <p:txBody>
          <a:bodyPr>
            <a:normAutofit/>
          </a:bodyPr>
          <a:lstStyle/>
          <a:p>
            <a:r>
              <a:rPr lang="en-IE" sz="3200" dirty="0">
                <a:solidFill>
                  <a:schemeClr val="tx2">
                    <a:lumMod val="75000"/>
                  </a:schemeClr>
                </a:solidFill>
              </a:rPr>
              <a:t>Horizon Europe Work Programme ‘21: </a:t>
            </a:r>
            <a:endParaRPr lang="fr-BE" sz="3200" dirty="0">
              <a:solidFill>
                <a:schemeClr val="tx2">
                  <a:lumMod val="75000"/>
                </a:schemeClr>
              </a:solidFill>
            </a:endParaRPr>
          </a:p>
        </p:txBody>
      </p:sp>
      <p:sp>
        <p:nvSpPr>
          <p:cNvPr id="3" name="TextBox 2"/>
          <p:cNvSpPr txBox="1"/>
          <p:nvPr/>
        </p:nvSpPr>
        <p:spPr>
          <a:xfrm>
            <a:off x="594053" y="2091887"/>
            <a:ext cx="10524757" cy="4924425"/>
          </a:xfrm>
          <a:prstGeom prst="rect">
            <a:avLst/>
          </a:prstGeom>
          <a:noFill/>
        </p:spPr>
        <p:txBody>
          <a:bodyPr wrap="square" lIns="91440" tIns="45720" rIns="91440" bIns="45720" rtlCol="0" anchor="t">
            <a:spAutoFit/>
          </a:bodyPr>
          <a:lstStyle/>
          <a:p>
            <a:r>
              <a:rPr lang="en-US" sz="2400" b="1" dirty="0"/>
              <a:t>Budget 136 </a:t>
            </a:r>
            <a:r>
              <a:rPr lang="en-US" sz="2400" b="1" dirty="0" err="1"/>
              <a:t>millions</a:t>
            </a:r>
            <a:r>
              <a:rPr lang="en-US" sz="2400" b="1" dirty="0"/>
              <a:t> EUR</a:t>
            </a:r>
            <a:endParaRPr lang="en-US" dirty="0"/>
          </a:p>
          <a:p>
            <a:r>
              <a:rPr lang="en-US" sz="2400" b="1" dirty="0"/>
              <a:t>Calls closed on 12/04/22 – grants under preparation :</a:t>
            </a:r>
            <a:endParaRPr lang="en-US" dirty="0"/>
          </a:p>
          <a:p>
            <a:endParaRPr lang="en-US" sz="2400" b="1" dirty="0"/>
          </a:p>
          <a:p>
            <a:pPr marL="285750" indent="-285750">
              <a:spcAft>
                <a:spcPts val="1200"/>
              </a:spcAft>
              <a:buFont typeface="Arial" panose="020B0604020202020204" pitchFamily="34" charset="0"/>
              <a:buChar char="•"/>
            </a:pPr>
            <a:r>
              <a:rPr lang="en-US" sz="2400" dirty="0"/>
              <a:t>A common climate risk assessment framework, with cascading support to 50 regions for its implementation </a:t>
            </a:r>
          </a:p>
          <a:p>
            <a:pPr marL="285750" indent="-285750">
              <a:spcAft>
                <a:spcPts val="1200"/>
              </a:spcAft>
              <a:buFont typeface="Arial" panose="020B0604020202020204" pitchFamily="34" charset="0"/>
              <a:buChar char="•"/>
            </a:pPr>
            <a:r>
              <a:rPr lang="en-US" sz="2400" dirty="0"/>
              <a:t>Support to develop local climate resilience building strategies and plans, with cascading support to 100 regions </a:t>
            </a:r>
            <a:endParaRPr lang="en-US" sz="2400" dirty="0">
              <a:cs typeface="Arial"/>
            </a:endParaRPr>
          </a:p>
          <a:p>
            <a:pPr marL="285750" indent="-285750">
              <a:spcAft>
                <a:spcPts val="1200"/>
              </a:spcAft>
              <a:buFont typeface="Arial" panose="020B0604020202020204" pitchFamily="34" charset="0"/>
              <a:buChar char="•"/>
            </a:pPr>
            <a:r>
              <a:rPr lang="en-US" sz="2400" dirty="0"/>
              <a:t>Citizens Engagement</a:t>
            </a:r>
            <a:endParaRPr lang="en-US" sz="2400" dirty="0">
              <a:cs typeface="Arial"/>
            </a:endParaRPr>
          </a:p>
          <a:p>
            <a:pPr marL="285750" indent="-285750">
              <a:spcAft>
                <a:spcPts val="1200"/>
              </a:spcAft>
              <a:buFont typeface="Arial" panose="020B0604020202020204" pitchFamily="34" charset="0"/>
              <a:buChar char="•"/>
            </a:pPr>
            <a:r>
              <a:rPr lang="en-US" sz="2400" dirty="0"/>
              <a:t>Risk modeling at the asset level</a:t>
            </a:r>
            <a:endParaRPr lang="en-US" sz="2400" dirty="0">
              <a:cs typeface="Arial"/>
            </a:endParaRPr>
          </a:p>
          <a:p>
            <a:pPr marL="285750" indent="-285750">
              <a:spcAft>
                <a:spcPts val="1200"/>
              </a:spcAft>
              <a:buFont typeface="Arial" panose="020B0604020202020204" pitchFamily="34" charset="0"/>
              <a:buChar char="•"/>
            </a:pPr>
            <a:r>
              <a:rPr lang="en-US" sz="2400" dirty="0"/>
              <a:t>Two large scale demonstrations taking place in the 5 regions each</a:t>
            </a:r>
            <a:endParaRPr lang="en-US" sz="2400" dirty="0">
              <a:cs typeface="Arial"/>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71933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45" y="226931"/>
            <a:ext cx="11045707" cy="1325563"/>
          </a:xfrm>
        </p:spPr>
        <p:txBody>
          <a:bodyPr>
            <a:normAutofit/>
          </a:bodyPr>
          <a:lstStyle/>
          <a:p>
            <a:r>
              <a:rPr lang="en-IE" sz="3200" dirty="0">
                <a:solidFill>
                  <a:schemeClr val="tx2">
                    <a:lumMod val="75000"/>
                  </a:schemeClr>
                </a:solidFill>
              </a:rPr>
              <a:t>Horizon Europe Work Programme ‘22: </a:t>
            </a:r>
            <a:endParaRPr lang="fr-BE" sz="3200" dirty="0">
              <a:solidFill>
                <a:schemeClr val="tx2">
                  <a:lumMod val="75000"/>
                </a:schemeClr>
              </a:solidFill>
            </a:endParaRPr>
          </a:p>
        </p:txBody>
      </p:sp>
      <p:sp>
        <p:nvSpPr>
          <p:cNvPr id="3" name="TextBox 2"/>
          <p:cNvSpPr txBox="1"/>
          <p:nvPr/>
        </p:nvSpPr>
        <p:spPr>
          <a:xfrm>
            <a:off x="496528" y="1795076"/>
            <a:ext cx="11353179" cy="5062924"/>
          </a:xfrm>
          <a:prstGeom prst="rect">
            <a:avLst/>
          </a:prstGeom>
          <a:noFill/>
        </p:spPr>
        <p:txBody>
          <a:bodyPr wrap="square" lIns="91440" tIns="45720" rIns="91440" bIns="45720" rtlCol="0" anchor="t">
            <a:spAutoFit/>
          </a:bodyPr>
          <a:lstStyle/>
          <a:p>
            <a:r>
              <a:rPr lang="en-US" sz="2400" b="1" dirty="0"/>
              <a:t>Budget 120 </a:t>
            </a:r>
            <a:r>
              <a:rPr lang="en-US" sz="2400" b="1" dirty="0" err="1"/>
              <a:t>millions</a:t>
            </a:r>
            <a:r>
              <a:rPr lang="en-US" sz="2400" b="1" dirty="0"/>
              <a:t> EUR</a:t>
            </a:r>
            <a:endParaRPr lang="en-US" dirty="0"/>
          </a:p>
          <a:p>
            <a:pPr>
              <a:spcAft>
                <a:spcPts val="600"/>
              </a:spcAft>
            </a:pPr>
            <a:r>
              <a:rPr lang="en-US" sz="2400" b="1" dirty="0"/>
              <a:t>Calls closed on 27/09/22 – proposal evaluations will start soon :</a:t>
            </a:r>
            <a:endParaRPr lang="en-US" dirty="0"/>
          </a:p>
          <a:p>
            <a:pPr marL="285750" indent="-285750">
              <a:spcAft>
                <a:spcPts val="600"/>
              </a:spcAft>
              <a:buFont typeface="Arial" panose="020B0604020202020204" pitchFamily="34" charset="0"/>
              <a:buChar char="•"/>
            </a:pPr>
            <a:r>
              <a:rPr lang="en-US" sz="2400" dirty="0"/>
              <a:t>Applications and tools for local authorities focusing on climate impact, data and knowledge</a:t>
            </a:r>
          </a:p>
          <a:p>
            <a:pPr marL="285750" indent="-285750">
              <a:spcAft>
                <a:spcPts val="600"/>
              </a:spcAft>
              <a:buFont typeface="Arial" panose="020B0604020202020204" pitchFamily="34" charset="0"/>
              <a:buChar char="•"/>
            </a:pPr>
            <a:r>
              <a:rPr lang="en-US" sz="2400" dirty="0"/>
              <a:t>Unlocking financial resources for investments into climate resilience</a:t>
            </a:r>
          </a:p>
          <a:p>
            <a:pPr marL="285750" indent="-285750">
              <a:spcAft>
                <a:spcPts val="600"/>
              </a:spcAft>
              <a:buFont typeface="Arial" panose="020B0604020202020204" pitchFamily="34" charset="0"/>
              <a:buChar char="•"/>
            </a:pPr>
            <a:r>
              <a:rPr lang="en-US" sz="2400" dirty="0"/>
              <a:t>Best practices on and piloting insurance solutions</a:t>
            </a:r>
          </a:p>
          <a:p>
            <a:pPr marL="285750" indent="-285750">
              <a:spcAft>
                <a:spcPts val="600"/>
              </a:spcAft>
              <a:buFont typeface="Arial" panose="020B0604020202020204" pitchFamily="34" charset="0"/>
              <a:buChar char="•"/>
            </a:pPr>
            <a:r>
              <a:rPr lang="en-US" sz="2400" dirty="0"/>
              <a:t>Transformation of regional economic systems for climate resilience and sustainability</a:t>
            </a:r>
          </a:p>
          <a:p>
            <a:pPr marL="285750" indent="-285750">
              <a:spcAft>
                <a:spcPts val="600"/>
              </a:spcAft>
              <a:buFont typeface="Arial" panose="020B0604020202020204" pitchFamily="34" charset="0"/>
              <a:buChar char="•"/>
            </a:pPr>
            <a:r>
              <a:rPr lang="en-US" sz="2400" dirty="0"/>
              <a:t>Boost the sponge function of landscape to improve water management</a:t>
            </a:r>
          </a:p>
          <a:p>
            <a:pPr marL="285750" indent="-285750">
              <a:spcAft>
                <a:spcPts val="600"/>
              </a:spcAft>
              <a:buFont typeface="Arial" panose="020B0604020202020204" pitchFamily="34" charset="0"/>
              <a:buChar char="•"/>
            </a:pPr>
            <a:r>
              <a:rPr lang="en-US" sz="2400" dirty="0"/>
              <a:t>Testing and demonstrating transformative solutions , mainstreaming nature- </a:t>
            </a:r>
            <a:r>
              <a:rPr lang="en-US" sz="2400" dirty="0">
                <a:solidFill>
                  <a:schemeClr val="tx1">
                    <a:lumMod val="50000"/>
                  </a:schemeClr>
                </a:solidFill>
              </a:rPr>
              <a:t>based solutions</a:t>
            </a:r>
          </a:p>
          <a:p>
            <a:pPr marL="285750" indent="-285750">
              <a:spcAft>
                <a:spcPts val="600"/>
              </a:spcAft>
              <a:buFont typeface="Arial" panose="020B0604020202020204" pitchFamily="34" charset="0"/>
              <a:buChar char="•"/>
            </a:pPr>
            <a:r>
              <a:rPr lang="en-US" sz="2400" dirty="0">
                <a:solidFill>
                  <a:schemeClr val="tx1">
                    <a:lumMod val="50000"/>
                  </a:schemeClr>
                </a:solidFill>
              </a:rPr>
              <a:t>Demonstration for coastal resilience in the Artic and Atlantic sea basin</a:t>
            </a:r>
          </a:p>
        </p:txBody>
      </p:sp>
    </p:spTree>
    <p:extLst>
      <p:ext uri="{BB962C8B-B14F-4D97-AF65-F5344CB8AC3E}">
        <p14:creationId xmlns:p14="http://schemas.microsoft.com/office/powerpoint/2010/main" val="308405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748898"/>
            <a:ext cx="12192000" cy="1184149"/>
          </a:xfrm>
        </p:spPr>
        <p:txBody>
          <a:bodyPr/>
          <a:lstStyle/>
          <a:p>
            <a:r>
              <a:rPr lang="en-GB" sz="2400" b="1" dirty="0"/>
              <a:t>#</a:t>
            </a:r>
            <a:r>
              <a:rPr lang="en-GB" sz="2400" b="1" dirty="0" err="1"/>
              <a:t>EUmissions</a:t>
            </a:r>
            <a:r>
              <a:rPr lang="en-GB" sz="2400" b="1" dirty="0"/>
              <a:t>  </a:t>
            </a:r>
          </a:p>
          <a:p>
            <a:r>
              <a:rPr lang="en-GB" sz="2400" b="1" dirty="0"/>
              <a:t>#</a:t>
            </a:r>
            <a:r>
              <a:rPr lang="en-GB" sz="2400" b="1" dirty="0" err="1"/>
              <a:t>HorizonEU</a:t>
            </a:r>
            <a:endParaRPr lang="en-GB" sz="2400" b="1" dirty="0"/>
          </a:p>
          <a:p>
            <a:r>
              <a:rPr lang="en-GB" sz="2400" b="1" dirty="0"/>
              <a:t>#</a:t>
            </a:r>
            <a:r>
              <a:rPr lang="en-GB" sz="2400" b="1" dirty="0" err="1"/>
              <a:t>MissionClimate</a:t>
            </a:r>
            <a:endParaRPr lang="en-GB" b="1" dirty="0"/>
          </a:p>
        </p:txBody>
      </p:sp>
    </p:spTree>
    <p:extLst>
      <p:ext uri="{BB962C8B-B14F-4D97-AF65-F5344CB8AC3E}">
        <p14:creationId xmlns:p14="http://schemas.microsoft.com/office/powerpoint/2010/main" val="415400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795CA289-9B73-443A-B873-F0B96810A839}"/>
              </a:ext>
            </a:extLst>
          </p:cNvPr>
          <p:cNvSpPr txBox="1">
            <a:spLocks/>
          </p:cNvSpPr>
          <p:nvPr/>
        </p:nvSpPr>
        <p:spPr>
          <a:xfrm>
            <a:off x="926655" y="1813736"/>
            <a:ext cx="10550718" cy="42391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t>Impacts are already here… </a:t>
            </a:r>
          </a:p>
          <a:p>
            <a:pPr fontAlgn="base"/>
            <a:r>
              <a:rPr lang="en-GB" dirty="0"/>
              <a:t> …affecting every region in Europe…</a:t>
            </a:r>
            <a:endParaRPr lang="en-GB" dirty="0">
              <a:solidFill>
                <a:schemeClr val="bg1">
                  <a:lumMod val="75000"/>
                </a:schemeClr>
              </a:solidFill>
            </a:endParaRPr>
          </a:p>
          <a:p>
            <a:pPr fontAlgn="base"/>
            <a:r>
              <a:rPr lang="en-GB" dirty="0"/>
              <a:t>… and even in a best case scenario, impacts will be with us for decades.</a:t>
            </a:r>
          </a:p>
        </p:txBody>
      </p:sp>
      <p:sp>
        <p:nvSpPr>
          <p:cNvPr id="5" name="Title 2">
            <a:extLst>
              <a:ext uri="{FF2B5EF4-FFF2-40B4-BE49-F238E27FC236}">
                <a16:creationId xmlns:a16="http://schemas.microsoft.com/office/drawing/2014/main" id="{9E57DE27-075F-4426-ABF9-4A293D6A9A58}"/>
              </a:ext>
            </a:extLst>
          </p:cNvPr>
          <p:cNvSpPr txBox="1">
            <a:spLocks/>
          </p:cNvSpPr>
          <p:nvPr/>
        </p:nvSpPr>
        <p:spPr>
          <a:xfrm>
            <a:off x="563098" y="938866"/>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US" sz="3600" dirty="0"/>
              <a:t>Climate change</a:t>
            </a:r>
            <a:endParaRPr lang="en-GB" sz="3600" dirty="0"/>
          </a:p>
        </p:txBody>
      </p:sp>
      <p:pic>
        <p:nvPicPr>
          <p:cNvPr id="11" name="Picture 10">
            <a:extLst>
              <a:ext uri="{FF2B5EF4-FFF2-40B4-BE49-F238E27FC236}">
                <a16:creationId xmlns:a16="http://schemas.microsoft.com/office/drawing/2014/main" id="{557BF1FC-17A0-4B61-8594-AC8DC5ACC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64" y="3537953"/>
            <a:ext cx="3428518" cy="3188219"/>
          </a:xfrm>
          <a:prstGeom prst="rect">
            <a:avLst/>
          </a:prstGeom>
        </p:spPr>
      </p:pic>
      <p:pic>
        <p:nvPicPr>
          <p:cNvPr id="12" name="Picture 11" descr="A picture containing outdoor, sky, water, rock&#10;&#10;Description automatically generated">
            <a:extLst>
              <a:ext uri="{FF2B5EF4-FFF2-40B4-BE49-F238E27FC236}">
                <a16:creationId xmlns:a16="http://schemas.microsoft.com/office/drawing/2014/main" id="{7BE4E94A-5B38-4647-B07D-4A9C9B151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107" y="4106991"/>
            <a:ext cx="4273514" cy="2619181"/>
          </a:xfrm>
          <a:prstGeom prst="rect">
            <a:avLst/>
          </a:prstGeom>
        </p:spPr>
      </p:pic>
      <p:pic>
        <p:nvPicPr>
          <p:cNvPr id="7" name="Picture 6">
            <a:extLst>
              <a:ext uri="{FF2B5EF4-FFF2-40B4-BE49-F238E27FC236}">
                <a16:creationId xmlns:a16="http://schemas.microsoft.com/office/drawing/2014/main" id="{7F9BE108-CC7B-492A-A912-1FCE5AF34708}"/>
              </a:ext>
            </a:extLst>
          </p:cNvPr>
          <p:cNvPicPr>
            <a:picLocks noChangeAspect="1"/>
          </p:cNvPicPr>
          <p:nvPr/>
        </p:nvPicPr>
        <p:blipFill rotWithShape="1">
          <a:blip r:embed="rId5"/>
          <a:srcRect l="7397" t="23945" r="68313" b="7677"/>
          <a:stretch/>
        </p:blipFill>
        <p:spPr>
          <a:xfrm>
            <a:off x="8152482" y="3778786"/>
            <a:ext cx="3888954" cy="3079214"/>
          </a:xfrm>
          <a:prstGeom prst="rect">
            <a:avLst/>
          </a:prstGeom>
        </p:spPr>
      </p:pic>
    </p:spTree>
    <p:extLst>
      <p:ext uri="{BB962C8B-B14F-4D97-AF65-F5344CB8AC3E}">
        <p14:creationId xmlns:p14="http://schemas.microsoft.com/office/powerpoint/2010/main" val="266283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795CA289-9B73-443A-B873-F0B96810A839}"/>
              </a:ext>
            </a:extLst>
          </p:cNvPr>
          <p:cNvSpPr txBox="1">
            <a:spLocks/>
          </p:cNvSpPr>
          <p:nvPr/>
        </p:nvSpPr>
        <p:spPr>
          <a:xfrm>
            <a:off x="970722" y="2034073"/>
            <a:ext cx="10550718" cy="42391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IE" sz="1800" dirty="0">
                <a:solidFill>
                  <a:srgbClr val="3A3A3A"/>
                </a:solidFill>
                <a:latin typeface="+mj-lt"/>
                <a:ea typeface="Times New Roman" panose="02020603050405020304" pitchFamily="18" charset="0"/>
              </a:rPr>
              <a:t>Distribution and abundance of species and their interactions may change due to a</a:t>
            </a:r>
            <a:r>
              <a:rPr lang="en-IE" sz="1800" dirty="0">
                <a:solidFill>
                  <a:srgbClr val="3A3A3A"/>
                </a:solidFill>
                <a:effectLst/>
                <a:latin typeface="+mj-lt"/>
                <a:ea typeface="Times New Roman" panose="02020603050405020304" pitchFamily="18" charset="0"/>
              </a:rPr>
              <a:t>biotic factors that determine plant growth conditions, vegetation structure and composition;</a:t>
            </a:r>
          </a:p>
          <a:p>
            <a:pPr fontAlgn="base"/>
            <a:r>
              <a:rPr lang="en-IE" sz="1800" dirty="0">
                <a:solidFill>
                  <a:srgbClr val="3A3A3A"/>
                </a:solidFill>
                <a:latin typeface="+mj-lt"/>
                <a:ea typeface="Times New Roman" panose="02020603050405020304" pitchFamily="18" charset="0"/>
              </a:rPr>
              <a:t>P</a:t>
            </a:r>
            <a:r>
              <a:rPr lang="en-IE" sz="1800" dirty="0">
                <a:solidFill>
                  <a:srgbClr val="3A3A3A"/>
                </a:solidFill>
                <a:effectLst/>
                <a:latin typeface="+mj-lt"/>
                <a:ea typeface="Times New Roman" panose="02020603050405020304" pitchFamily="18" charset="0"/>
              </a:rPr>
              <a:t>opulations of species may become increasingly isolated and vulnerable to local extinction;</a:t>
            </a:r>
          </a:p>
          <a:p>
            <a:pPr fontAlgn="base"/>
            <a:r>
              <a:rPr lang="en-IE" sz="1800" dirty="0">
                <a:solidFill>
                  <a:srgbClr val="3A3A3A"/>
                </a:solidFill>
                <a:latin typeface="+mj-lt"/>
                <a:ea typeface="Times New Roman" panose="02020603050405020304" pitchFamily="18" charset="0"/>
              </a:rPr>
              <a:t>I</a:t>
            </a:r>
            <a:r>
              <a:rPr lang="en-IE" sz="1800" dirty="0">
                <a:solidFill>
                  <a:srgbClr val="3A3A3A"/>
                </a:solidFill>
                <a:effectLst/>
                <a:latin typeface="+mj-lt"/>
                <a:ea typeface="Times New Roman" panose="02020603050405020304" pitchFamily="18" charset="0"/>
              </a:rPr>
              <a:t>nvasive species and new diseases may further erode the native biodiversity;</a:t>
            </a:r>
          </a:p>
          <a:p>
            <a:pPr fontAlgn="base"/>
            <a:r>
              <a:rPr lang="en-IE" sz="1800" dirty="0">
                <a:effectLst/>
                <a:latin typeface="+mj-lt"/>
                <a:ea typeface="Calibri" panose="020F0502020204030204" pitchFamily="34" charset="0"/>
                <a:cs typeface="Times New Roman" panose="02020603050405020304" pitchFamily="18" charset="0"/>
              </a:rPr>
              <a:t>Direct impact on coastal and sea flora and fauna due to increasing water and air temperatures, sea level rise, and changes in wind pattern and storm likelihood;</a:t>
            </a:r>
          </a:p>
          <a:p>
            <a:pPr fontAlgn="base"/>
            <a:r>
              <a:rPr lang="en-IE" sz="1800" dirty="0">
                <a:effectLst/>
                <a:latin typeface="+mj-lt"/>
                <a:ea typeface="Calibri" panose="020F0502020204030204" pitchFamily="34" charset="0"/>
                <a:cs typeface="Times New Roman" panose="02020603050405020304" pitchFamily="18" charset="0"/>
              </a:rPr>
              <a:t>Altered nutrient loads delivered to the sea due to changing precipitation and runoff </a:t>
            </a:r>
            <a:r>
              <a:rPr lang="en-IE" sz="1800" dirty="0">
                <a:latin typeface="+mj-lt"/>
                <a:ea typeface="Calibri" panose="020F0502020204030204" pitchFamily="34" charset="0"/>
                <a:cs typeface="Times New Roman" panose="02020603050405020304" pitchFamily="18" charset="0"/>
              </a:rPr>
              <a:t>patterns in river basins and </a:t>
            </a:r>
            <a:r>
              <a:rPr lang="en-IE" sz="1800" dirty="0">
                <a:effectLst/>
                <a:latin typeface="+mj-lt"/>
                <a:ea typeface="Calibri" panose="020F0502020204030204" pitchFamily="34" charset="0"/>
                <a:cs typeface="Times New Roman" panose="02020603050405020304" pitchFamily="18" charset="0"/>
              </a:rPr>
              <a:t>increasing temperatures and changing agricultural uses; </a:t>
            </a:r>
          </a:p>
          <a:p>
            <a:pPr fontAlgn="base"/>
            <a:r>
              <a:rPr lang="en-IE" sz="1800" dirty="0">
                <a:latin typeface="+mj-lt"/>
                <a:ea typeface="Calibri" panose="020F0502020204030204" pitchFamily="34" charset="0"/>
                <a:cs typeface="Times New Roman" panose="02020603050405020304" pitchFamily="18" charset="0"/>
              </a:rPr>
              <a:t>E</a:t>
            </a:r>
            <a:r>
              <a:rPr lang="en-IE" sz="1800" dirty="0">
                <a:effectLst/>
                <a:latin typeface="+mj-lt"/>
                <a:ea typeface="Calibri" panose="020F0502020204030204" pitchFamily="34" charset="0"/>
                <a:cs typeface="Times New Roman" panose="02020603050405020304" pitchFamily="18" charset="0"/>
              </a:rPr>
              <a:t>utrophication and coastal and marine water quality affected. </a:t>
            </a:r>
            <a:endParaRPr lang="en-IE" sz="1800" dirty="0">
              <a:effectLst/>
              <a:latin typeface="+mj-lt"/>
              <a:ea typeface="Times New Roman" panose="02020603050405020304" pitchFamily="18" charset="0"/>
            </a:endParaRPr>
          </a:p>
        </p:txBody>
      </p:sp>
      <p:sp>
        <p:nvSpPr>
          <p:cNvPr id="5" name="Title 2">
            <a:extLst>
              <a:ext uri="{FF2B5EF4-FFF2-40B4-BE49-F238E27FC236}">
                <a16:creationId xmlns:a16="http://schemas.microsoft.com/office/drawing/2014/main" id="{9E57DE27-075F-4426-ABF9-4A293D6A9A58}"/>
              </a:ext>
            </a:extLst>
          </p:cNvPr>
          <p:cNvSpPr txBox="1">
            <a:spLocks/>
          </p:cNvSpPr>
          <p:nvPr/>
        </p:nvSpPr>
        <p:spPr>
          <a:xfrm>
            <a:off x="563098" y="938866"/>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US" sz="3600" dirty="0"/>
              <a:t>Climate change impacts on biodiversity</a:t>
            </a:r>
            <a:endParaRPr lang="en-GB" sz="3600" dirty="0"/>
          </a:p>
        </p:txBody>
      </p:sp>
    </p:spTree>
    <p:extLst>
      <p:ext uri="{BB962C8B-B14F-4D97-AF65-F5344CB8AC3E}">
        <p14:creationId xmlns:p14="http://schemas.microsoft.com/office/powerpoint/2010/main" val="374601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795CA289-9B73-443A-B873-F0B96810A839}"/>
              </a:ext>
            </a:extLst>
          </p:cNvPr>
          <p:cNvSpPr txBox="1">
            <a:spLocks/>
          </p:cNvSpPr>
          <p:nvPr/>
        </p:nvSpPr>
        <p:spPr>
          <a:xfrm>
            <a:off x="970722" y="2034073"/>
            <a:ext cx="10550718" cy="42391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36575" indent="-274638" algn="l" defTabSz="914400" rtl="0" eaLnBrk="1" latinLnBrk="0" hangingPunct="1">
              <a:lnSpc>
                <a:spcPct val="100000"/>
              </a:lnSpc>
              <a:spcBef>
                <a:spcPts val="500"/>
              </a:spcBef>
              <a:spcAft>
                <a:spcPts val="1800"/>
              </a:spcAft>
              <a:buClr>
                <a:schemeClr val="tx2"/>
              </a:buClr>
              <a:buFont typeface="Segoe UI" panose="020B0502040204020203"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536575" indent="-274638"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IE" sz="1800" dirty="0">
                <a:solidFill>
                  <a:srgbClr val="3A3A3A"/>
                </a:solidFill>
                <a:latin typeface="+mj-lt"/>
                <a:ea typeface="Times New Roman" panose="02020603050405020304" pitchFamily="18" charset="0"/>
              </a:rPr>
              <a:t>Some examples:</a:t>
            </a:r>
          </a:p>
          <a:p>
            <a:pPr fontAlgn="base"/>
            <a:r>
              <a:rPr lang="en-IE" sz="1800" dirty="0">
                <a:solidFill>
                  <a:srgbClr val="3A3A3A"/>
                </a:solidFill>
                <a:latin typeface="+mj-lt"/>
                <a:ea typeface="Times New Roman" panose="02020603050405020304" pitchFamily="18" charset="0"/>
              </a:rPr>
              <a:t>Progressive desertification of land</a:t>
            </a:r>
          </a:p>
          <a:p>
            <a:pPr fontAlgn="base"/>
            <a:r>
              <a:rPr lang="en-IE" sz="1800" dirty="0">
                <a:solidFill>
                  <a:srgbClr val="3A3A3A"/>
                </a:solidFill>
                <a:latin typeface="+mj-lt"/>
                <a:ea typeface="Times New Roman" panose="02020603050405020304" pitchFamily="18" charset="0"/>
              </a:rPr>
              <a:t>Saline water intrusion in the deltas of rivers</a:t>
            </a:r>
          </a:p>
          <a:p>
            <a:pPr fontAlgn="base"/>
            <a:r>
              <a:rPr lang="en-IE" sz="1800" dirty="0">
                <a:solidFill>
                  <a:srgbClr val="3A3A3A"/>
                </a:solidFill>
                <a:effectLst/>
                <a:latin typeface="+mj-lt"/>
                <a:ea typeface="Times New Roman" panose="02020603050405020304" pitchFamily="18" charset="0"/>
              </a:rPr>
              <a:t>Sudden destruction of forests</a:t>
            </a:r>
          </a:p>
        </p:txBody>
      </p:sp>
      <p:sp>
        <p:nvSpPr>
          <p:cNvPr id="5" name="Title 2">
            <a:extLst>
              <a:ext uri="{FF2B5EF4-FFF2-40B4-BE49-F238E27FC236}">
                <a16:creationId xmlns:a16="http://schemas.microsoft.com/office/drawing/2014/main" id="{9E57DE27-075F-4426-ABF9-4A293D6A9A58}"/>
              </a:ext>
            </a:extLst>
          </p:cNvPr>
          <p:cNvSpPr txBox="1">
            <a:spLocks/>
          </p:cNvSpPr>
          <p:nvPr/>
        </p:nvSpPr>
        <p:spPr>
          <a:xfrm>
            <a:off x="563098" y="938866"/>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3500" b="1" kern="1200">
                <a:solidFill>
                  <a:schemeClr val="accent1"/>
                </a:solidFill>
                <a:latin typeface="Arial" panose="020B0604020202020204" pitchFamily="34" charset="0"/>
                <a:ea typeface="+mj-ea"/>
                <a:cs typeface="Arial" panose="020B0604020202020204" pitchFamily="34" charset="0"/>
              </a:defRPr>
            </a:lvl1pPr>
          </a:lstStyle>
          <a:p>
            <a:r>
              <a:rPr lang="en-US" sz="3600" dirty="0"/>
              <a:t>Climate change impacts on biodiversity</a:t>
            </a:r>
            <a:endParaRPr lang="en-GB" sz="3600" dirty="0"/>
          </a:p>
        </p:txBody>
      </p:sp>
      <p:pic>
        <p:nvPicPr>
          <p:cNvPr id="3" name="Picture 2" descr="A picture containing grass, outdoor, nature, highland&#10;&#10;Description automatically generated">
            <a:extLst>
              <a:ext uri="{FF2B5EF4-FFF2-40B4-BE49-F238E27FC236}">
                <a16:creationId xmlns:a16="http://schemas.microsoft.com/office/drawing/2014/main" id="{54B27990-0156-47A4-B08E-2B0931406F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05" b="15916"/>
          <a:stretch/>
        </p:blipFill>
        <p:spPr>
          <a:xfrm>
            <a:off x="8100399" y="4227262"/>
            <a:ext cx="4091601" cy="2547619"/>
          </a:xfrm>
          <a:prstGeom prst="rect">
            <a:avLst/>
          </a:prstGeom>
        </p:spPr>
      </p:pic>
      <p:pic>
        <p:nvPicPr>
          <p:cNvPr id="7" name="Picture 6" descr="A picture containing grass, outdoor, pond&#10;&#10;Description automatically generated">
            <a:extLst>
              <a:ext uri="{FF2B5EF4-FFF2-40B4-BE49-F238E27FC236}">
                <a16:creationId xmlns:a16="http://schemas.microsoft.com/office/drawing/2014/main" id="{73D41A6D-B6D1-4635-B84F-214A104EF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447" y="4227261"/>
            <a:ext cx="4247952" cy="2547619"/>
          </a:xfrm>
          <a:prstGeom prst="rect">
            <a:avLst/>
          </a:prstGeom>
        </p:spPr>
      </p:pic>
      <p:pic>
        <p:nvPicPr>
          <p:cNvPr id="9" name="Picture 8" descr="A picture containing sky, outdoor, rock, stone&#10;&#10;Description automatically generated">
            <a:extLst>
              <a:ext uri="{FF2B5EF4-FFF2-40B4-BE49-F238E27FC236}">
                <a16:creationId xmlns:a16="http://schemas.microsoft.com/office/drawing/2014/main" id="{75E16027-53E5-4D02-91AB-AE2B82AA1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27262"/>
            <a:ext cx="3821430" cy="2547620"/>
          </a:xfrm>
          <a:prstGeom prst="rect">
            <a:avLst/>
          </a:prstGeom>
        </p:spPr>
      </p:pic>
    </p:spTree>
    <p:extLst>
      <p:ext uri="{BB962C8B-B14F-4D97-AF65-F5344CB8AC3E}">
        <p14:creationId xmlns:p14="http://schemas.microsoft.com/office/powerpoint/2010/main" val="365458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75" y="1119337"/>
            <a:ext cx="11045707" cy="701320"/>
          </a:xfrm>
        </p:spPr>
        <p:txBody>
          <a:bodyPr/>
          <a:lstStyle/>
          <a:p>
            <a:r>
              <a:rPr lang="en-IE" dirty="0">
                <a:solidFill>
                  <a:srgbClr val="004494"/>
                </a:solidFill>
              </a:rPr>
              <a:t>EU Adaptation Strategy</a:t>
            </a:r>
          </a:p>
        </p:txBody>
      </p:sp>
      <p:sp>
        <p:nvSpPr>
          <p:cNvPr id="3" name="Content Placeholder 2"/>
          <p:cNvSpPr>
            <a:spLocks noGrp="1"/>
          </p:cNvSpPr>
          <p:nvPr>
            <p:ph idx="1"/>
          </p:nvPr>
        </p:nvSpPr>
        <p:spPr>
          <a:xfrm>
            <a:off x="432275" y="2121498"/>
            <a:ext cx="11045709" cy="4311206"/>
          </a:xfrm>
        </p:spPr>
        <p:txBody>
          <a:bodyPr/>
          <a:lstStyle/>
          <a:p>
            <a:pPr>
              <a:spcAft>
                <a:spcPts val="1200"/>
              </a:spcAft>
              <a:buClr>
                <a:srgbClr val="B1D113"/>
              </a:buClr>
            </a:pPr>
            <a:r>
              <a:rPr lang="en-US" dirty="0"/>
              <a:t>Vision: climate resilience by 2050 and adapt to the unavoidable impacts of climate change</a:t>
            </a:r>
          </a:p>
          <a:p>
            <a:pPr>
              <a:spcAft>
                <a:spcPts val="1200"/>
              </a:spcAft>
              <a:buClr>
                <a:srgbClr val="B1D113"/>
              </a:buClr>
            </a:pPr>
            <a:endParaRPr lang="en-US" dirty="0"/>
          </a:p>
          <a:p>
            <a:pPr>
              <a:spcAft>
                <a:spcPts val="1200"/>
              </a:spcAft>
              <a:buClr>
                <a:srgbClr val="B1D113"/>
              </a:buClr>
            </a:pPr>
            <a:r>
              <a:rPr lang="en-US" dirty="0"/>
              <a:t>Objectives:</a:t>
            </a:r>
          </a:p>
          <a:p>
            <a:pPr lvl="1">
              <a:buClr>
                <a:srgbClr val="B1D113"/>
              </a:buClr>
            </a:pPr>
            <a:r>
              <a:rPr lang="en-US" b="1" dirty="0"/>
              <a:t>Smarter adaptation</a:t>
            </a:r>
            <a:r>
              <a:rPr lang="en-US" dirty="0"/>
              <a:t> – improving knowledge and managing uncertainty</a:t>
            </a:r>
          </a:p>
          <a:p>
            <a:pPr lvl="1">
              <a:buClr>
                <a:srgbClr val="B1D113"/>
              </a:buClr>
            </a:pPr>
            <a:r>
              <a:rPr lang="en-US" b="1" dirty="0"/>
              <a:t>Swifter adaptation </a:t>
            </a:r>
            <a:r>
              <a:rPr lang="en-US" dirty="0"/>
              <a:t>– speeding up adaptation across the board</a:t>
            </a:r>
          </a:p>
          <a:p>
            <a:pPr lvl="1">
              <a:buClr>
                <a:srgbClr val="B1D113"/>
              </a:buClr>
            </a:pPr>
            <a:r>
              <a:rPr lang="en-US" b="1" dirty="0"/>
              <a:t>More systemic adaptation</a:t>
            </a:r>
            <a:r>
              <a:rPr lang="en-US" dirty="0"/>
              <a:t> – support policy development at all levels and sectors, while </a:t>
            </a:r>
            <a:r>
              <a:rPr lang="en-US" b="1" dirty="0">
                <a:solidFill>
                  <a:srgbClr val="94A76F"/>
                </a:solidFill>
              </a:rPr>
              <a:t>promoting nature-based solutions for adaptation</a:t>
            </a:r>
          </a:p>
          <a:p>
            <a:pPr lvl="1">
              <a:buClr>
                <a:srgbClr val="B1D113"/>
              </a:buClr>
            </a:pPr>
            <a:r>
              <a:rPr lang="en-US" b="1" dirty="0"/>
              <a:t>Stepping up international action </a:t>
            </a:r>
            <a:r>
              <a:rPr lang="en-US" dirty="0"/>
              <a:t>for climate resilience</a:t>
            </a:r>
          </a:p>
          <a:p>
            <a:endParaRPr lang="en-IE" sz="2800" dirty="0"/>
          </a:p>
          <a:p>
            <a:endParaRPr lang="en-IE" dirty="0"/>
          </a:p>
        </p:txBody>
      </p:sp>
    </p:spTree>
    <p:extLst>
      <p:ext uri="{BB962C8B-B14F-4D97-AF65-F5344CB8AC3E}">
        <p14:creationId xmlns:p14="http://schemas.microsoft.com/office/powerpoint/2010/main" val="562312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stretch>
            <a:fillRect/>
          </a:stretch>
        </p:blipFill>
        <p:spPr>
          <a:xfrm>
            <a:off x="4939759" y="2773451"/>
            <a:ext cx="6803692" cy="35698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p:cNvSpPr>
            <a:spLocks noGrp="1"/>
          </p:cNvSpPr>
          <p:nvPr>
            <p:ph type="title"/>
          </p:nvPr>
        </p:nvSpPr>
        <p:spPr>
          <a:xfrm>
            <a:off x="448549" y="706511"/>
            <a:ext cx="11045707" cy="1325563"/>
          </a:xfrm>
        </p:spPr>
        <p:txBody>
          <a:bodyPr>
            <a:normAutofit/>
          </a:bodyPr>
          <a:lstStyle/>
          <a:p>
            <a:r>
              <a:rPr lang="de-AT" dirty="0">
                <a:solidFill>
                  <a:srgbClr val="004494"/>
                </a:solidFill>
              </a:rPr>
              <a:t>A </a:t>
            </a:r>
            <a:r>
              <a:rPr lang="de-AT" dirty="0" err="1">
                <a:solidFill>
                  <a:srgbClr val="004494"/>
                </a:solidFill>
              </a:rPr>
              <a:t>new</a:t>
            </a:r>
            <a:r>
              <a:rPr lang="de-AT" dirty="0">
                <a:solidFill>
                  <a:srgbClr val="004494"/>
                </a:solidFill>
              </a:rPr>
              <a:t> EU </a:t>
            </a:r>
            <a:r>
              <a:rPr lang="de-AT" dirty="0" err="1">
                <a:solidFill>
                  <a:srgbClr val="004494"/>
                </a:solidFill>
              </a:rPr>
              <a:t>instrument</a:t>
            </a:r>
            <a:r>
              <a:rPr lang="de-AT" dirty="0">
                <a:solidFill>
                  <a:srgbClr val="004494"/>
                </a:solidFill>
              </a:rPr>
              <a:t>: </a:t>
            </a:r>
            <a:br>
              <a:rPr lang="de-AT" dirty="0">
                <a:solidFill>
                  <a:srgbClr val="004494"/>
                </a:solidFill>
              </a:rPr>
            </a:br>
            <a:r>
              <a:rPr lang="de-AT" dirty="0">
                <a:solidFill>
                  <a:srgbClr val="004494"/>
                </a:solidFill>
              </a:rPr>
              <a:t>Mission Adaptation </a:t>
            </a:r>
            <a:r>
              <a:rPr lang="de-AT" dirty="0" err="1">
                <a:solidFill>
                  <a:srgbClr val="004494"/>
                </a:solidFill>
              </a:rPr>
              <a:t>to</a:t>
            </a:r>
            <a:r>
              <a:rPr lang="de-AT" dirty="0">
                <a:solidFill>
                  <a:srgbClr val="004494"/>
                </a:solidFill>
              </a:rPr>
              <a:t> Climate Change</a:t>
            </a:r>
            <a:endParaRPr lang="en-IE" dirty="0">
              <a:solidFill>
                <a:srgbClr val="004494"/>
              </a:solidFill>
            </a:endParaRPr>
          </a:p>
        </p:txBody>
      </p:sp>
      <p:sp>
        <p:nvSpPr>
          <p:cNvPr id="9" name="Content Placeholder 2"/>
          <p:cNvSpPr>
            <a:spLocks noGrp="1"/>
          </p:cNvSpPr>
          <p:nvPr>
            <p:ph idx="1"/>
          </p:nvPr>
        </p:nvSpPr>
        <p:spPr>
          <a:xfrm>
            <a:off x="448549" y="2546794"/>
            <a:ext cx="11045709" cy="4311206"/>
          </a:xfrm>
        </p:spPr>
        <p:txBody>
          <a:bodyPr/>
          <a:lstStyle/>
          <a:p>
            <a:pPr>
              <a:spcAft>
                <a:spcPts val="1200"/>
              </a:spcAft>
              <a:buClr>
                <a:srgbClr val="B1D113"/>
              </a:buClr>
            </a:pPr>
            <a:r>
              <a:rPr lang="en-US" dirty="0"/>
              <a:t>Objective:  support at least 150 European regions and communities towards climate resilience by 2030</a:t>
            </a:r>
          </a:p>
          <a:p>
            <a:pPr>
              <a:spcAft>
                <a:spcPts val="1200"/>
              </a:spcAft>
              <a:buClr>
                <a:srgbClr val="B1D113"/>
              </a:buClr>
            </a:pPr>
            <a:endParaRPr lang="en-US" dirty="0"/>
          </a:p>
          <a:p>
            <a:pPr marL="0" indent="0">
              <a:spcAft>
                <a:spcPts val="1200"/>
              </a:spcAft>
              <a:buClr>
                <a:srgbClr val="B1D113"/>
              </a:buClr>
              <a:buNone/>
            </a:pPr>
            <a:r>
              <a:rPr lang="en-US" dirty="0"/>
              <a:t>Help European regions: </a:t>
            </a:r>
          </a:p>
          <a:p>
            <a:pPr>
              <a:spcAft>
                <a:spcPts val="1200"/>
              </a:spcAft>
              <a:buClr>
                <a:srgbClr val="B1D113"/>
              </a:buClr>
            </a:pPr>
            <a:r>
              <a:rPr lang="en-US" dirty="0"/>
              <a:t>better understand climate risks</a:t>
            </a:r>
          </a:p>
          <a:p>
            <a:pPr>
              <a:spcAft>
                <a:spcPts val="1200"/>
              </a:spcAft>
              <a:buClr>
                <a:srgbClr val="B1D113"/>
              </a:buClr>
            </a:pPr>
            <a:r>
              <a:rPr lang="en-US" dirty="0"/>
              <a:t>develop pathways and prepare </a:t>
            </a:r>
          </a:p>
          <a:p>
            <a:pPr>
              <a:spcAft>
                <a:spcPts val="1200"/>
              </a:spcAft>
              <a:buClr>
                <a:srgbClr val="B1D113"/>
              </a:buClr>
            </a:pPr>
            <a:r>
              <a:rPr lang="en-GB" dirty="0"/>
              <a:t>test and deploy solutions</a:t>
            </a:r>
            <a:endParaRPr lang="en-IE" dirty="0"/>
          </a:p>
        </p:txBody>
      </p:sp>
    </p:spTree>
    <p:extLst>
      <p:ext uri="{BB962C8B-B14F-4D97-AF65-F5344CB8AC3E}">
        <p14:creationId xmlns:p14="http://schemas.microsoft.com/office/powerpoint/2010/main" val="102830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26" y="635227"/>
            <a:ext cx="11045707" cy="1325563"/>
          </a:xfrm>
        </p:spPr>
        <p:txBody>
          <a:bodyPr>
            <a:normAutofit/>
          </a:bodyPr>
          <a:lstStyle/>
          <a:p>
            <a:r>
              <a:rPr lang="en-US" sz="2400" dirty="0">
                <a:solidFill>
                  <a:srgbClr val="034EA2"/>
                </a:solidFill>
                <a:latin typeface="Arial"/>
                <a:cs typeface="Arial"/>
              </a:rPr>
              <a:t>Approach</a:t>
            </a:r>
            <a:r>
              <a:rPr lang="en-US" sz="2800" dirty="0">
                <a:solidFill>
                  <a:srgbClr val="034EA2"/>
                </a:solidFill>
                <a:latin typeface="Arial"/>
                <a:cs typeface="Arial"/>
              </a:rPr>
              <a:t>: </a:t>
            </a:r>
            <a:br>
              <a:rPr lang="en-US" sz="3200" dirty="0"/>
            </a:br>
            <a:endParaRPr lang="en-US" sz="2200" dirty="0">
              <a:solidFill>
                <a:srgbClr val="034EA2"/>
              </a:solidFill>
              <a:latin typeface="Arial"/>
              <a:cs typeface="Arial"/>
            </a:endParaRPr>
          </a:p>
        </p:txBody>
      </p:sp>
      <p:pic>
        <p:nvPicPr>
          <p:cNvPr id="7" name="Picture 7" descr="Text&#10;&#10;Description automatically generated">
            <a:extLst>
              <a:ext uri="{FF2B5EF4-FFF2-40B4-BE49-F238E27FC236}">
                <a16:creationId xmlns:a16="http://schemas.microsoft.com/office/drawing/2014/main" id="{8255B921-F5AE-791C-7410-CF32207C0EC7}"/>
              </a:ext>
            </a:extLst>
          </p:cNvPr>
          <p:cNvPicPr>
            <a:picLocks noGrp="1" noChangeAspect="1"/>
          </p:cNvPicPr>
          <p:nvPr>
            <p:ph idx="1"/>
          </p:nvPr>
        </p:nvPicPr>
        <p:blipFill rotWithShape="1">
          <a:blip r:embed="rId3"/>
          <a:srcRect t="10255" b="29551"/>
          <a:stretch/>
        </p:blipFill>
        <p:spPr>
          <a:xfrm>
            <a:off x="1359178" y="4833465"/>
            <a:ext cx="4835974" cy="1898469"/>
          </a:xfrm>
        </p:spPr>
      </p:pic>
      <p:pic>
        <p:nvPicPr>
          <p:cNvPr id="8" name="Picture 8" descr="A picture containing text, businesscard, screenshot&#10;&#10;Description automatically generated">
            <a:extLst>
              <a:ext uri="{FF2B5EF4-FFF2-40B4-BE49-F238E27FC236}">
                <a16:creationId xmlns:a16="http://schemas.microsoft.com/office/drawing/2014/main" id="{2149439E-877D-DB15-90D0-FDBC243DB79E}"/>
              </a:ext>
            </a:extLst>
          </p:cNvPr>
          <p:cNvPicPr>
            <a:picLocks noChangeAspect="1"/>
          </p:cNvPicPr>
          <p:nvPr/>
        </p:nvPicPr>
        <p:blipFill>
          <a:blip r:embed="rId4"/>
          <a:stretch>
            <a:fillRect/>
          </a:stretch>
        </p:blipFill>
        <p:spPr>
          <a:xfrm>
            <a:off x="7607745" y="2193013"/>
            <a:ext cx="4160252" cy="4430812"/>
          </a:xfrm>
          <a:prstGeom prst="rect">
            <a:avLst/>
          </a:prstGeom>
        </p:spPr>
      </p:pic>
      <p:sp>
        <p:nvSpPr>
          <p:cNvPr id="3" name="TextBox 2"/>
          <p:cNvSpPr txBox="1"/>
          <p:nvPr/>
        </p:nvSpPr>
        <p:spPr>
          <a:xfrm>
            <a:off x="424003" y="4085254"/>
            <a:ext cx="6865301" cy="646331"/>
          </a:xfrm>
          <a:prstGeom prst="rect">
            <a:avLst/>
          </a:prstGeom>
          <a:noFill/>
        </p:spPr>
        <p:txBody>
          <a:bodyPr wrap="square" rtlCol="0">
            <a:spAutoFit/>
          </a:bodyPr>
          <a:lstStyle/>
          <a:p>
            <a:pPr marL="285750" indent="-285750">
              <a:buFont typeface="Arial" panose="020B0604020202020204" pitchFamily="34" charset="0"/>
              <a:buChar char="•"/>
            </a:pPr>
            <a:r>
              <a:rPr lang="en-IE" dirty="0"/>
              <a:t>Collecting best available knowledge and experimenting on </a:t>
            </a:r>
            <a:r>
              <a:rPr lang="en-IE" b="1" dirty="0"/>
              <a:t>enabling conditions, </a:t>
            </a:r>
            <a:r>
              <a:rPr lang="en-IE" dirty="0"/>
              <a:t>e.g.:</a:t>
            </a:r>
            <a:endParaRPr lang="fr-BE" dirty="0"/>
          </a:p>
        </p:txBody>
      </p:sp>
      <p:sp>
        <p:nvSpPr>
          <p:cNvPr id="6" name="TextBox 5"/>
          <p:cNvSpPr txBox="1"/>
          <p:nvPr/>
        </p:nvSpPr>
        <p:spPr>
          <a:xfrm>
            <a:off x="424003" y="1776930"/>
            <a:ext cx="7183742" cy="2677656"/>
          </a:xfrm>
          <a:prstGeom prst="rect">
            <a:avLst/>
          </a:prstGeom>
          <a:noFill/>
        </p:spPr>
        <p:txBody>
          <a:bodyPr wrap="square" rtlCol="0">
            <a:spAutoFit/>
          </a:bodyPr>
          <a:lstStyle/>
          <a:p>
            <a:pPr marL="285750" indent="-285750">
              <a:buFont typeface="Arial" panose="020B0604020202020204" pitchFamily="34" charset="0"/>
              <a:buChar char="•"/>
            </a:pPr>
            <a:r>
              <a:rPr lang="en-IE" dirty="0"/>
              <a:t>Demonstrating </a:t>
            </a:r>
            <a:r>
              <a:rPr lang="en-IE" b="1" dirty="0"/>
              <a:t>innovative solutions </a:t>
            </a:r>
            <a:r>
              <a:rPr lang="en-IE" dirty="0"/>
              <a:t>to transform the </a:t>
            </a:r>
            <a:r>
              <a:rPr lang="en-IE" b="1" dirty="0"/>
              <a:t>key systems </a:t>
            </a:r>
            <a:r>
              <a:rPr lang="en-IE" dirty="0"/>
              <a:t>into more climate resilient:</a:t>
            </a:r>
          </a:p>
          <a:p>
            <a:pPr marL="1200150" lvl="2" indent="-285750">
              <a:buFont typeface="Arial" panose="020B0604020202020204" pitchFamily="34" charset="0"/>
              <a:buChar char="•"/>
            </a:pPr>
            <a:r>
              <a:rPr lang="en-IE" sz="1600" dirty="0"/>
              <a:t>putting </a:t>
            </a:r>
            <a:r>
              <a:rPr lang="en-IE" sz="1600" b="1" dirty="0">
                <a:solidFill>
                  <a:srgbClr val="94A76F"/>
                </a:solidFill>
              </a:rPr>
              <a:t>ecosystems and nature-based solutions at the centre</a:t>
            </a:r>
            <a:r>
              <a:rPr lang="en-IE" sz="1600" dirty="0"/>
              <a:t>;</a:t>
            </a:r>
          </a:p>
          <a:p>
            <a:pPr marL="1200150" lvl="2" indent="-285750">
              <a:buFont typeface="Arial" panose="020B0604020202020204" pitchFamily="34" charset="0"/>
              <a:buChar char="•"/>
            </a:pPr>
            <a:r>
              <a:rPr lang="en-IE" sz="1600" dirty="0"/>
              <a:t>at scale and in real life, </a:t>
            </a:r>
          </a:p>
          <a:p>
            <a:pPr marL="1200150" lvl="2" indent="-285750">
              <a:buFont typeface="Arial" panose="020B0604020202020204" pitchFamily="34" charset="0"/>
              <a:buChar char="•"/>
            </a:pPr>
            <a:r>
              <a:rPr lang="en-IE" sz="1600" dirty="0"/>
              <a:t>in line with the national / regional adaptation plans, </a:t>
            </a:r>
          </a:p>
          <a:p>
            <a:pPr marL="1200150" lvl="2" indent="-285750">
              <a:buFont typeface="Arial" panose="020B0604020202020204" pitchFamily="34" charset="0"/>
              <a:buChar char="•"/>
            </a:pPr>
            <a:r>
              <a:rPr lang="en-IE" sz="1600" dirty="0"/>
              <a:t>ensuring citizens and stakeholder engagement, </a:t>
            </a:r>
          </a:p>
          <a:p>
            <a:pPr marL="1200150" lvl="2" indent="-285750">
              <a:buFont typeface="Arial" panose="020B0604020202020204" pitchFamily="34" charset="0"/>
              <a:buChar char="•"/>
            </a:pPr>
            <a:r>
              <a:rPr lang="en-IE" sz="1600" dirty="0"/>
              <a:t>Assuring sustainable solutions after the end of the project.</a:t>
            </a:r>
          </a:p>
          <a:p>
            <a:pPr marL="285750" indent="-285750">
              <a:buFont typeface="Arial" panose="020B0604020202020204" pitchFamily="34" charset="0"/>
              <a:buChar char="•"/>
            </a:pPr>
            <a:endParaRPr lang="en-IE" b="1" dirty="0"/>
          </a:p>
          <a:p>
            <a:pPr marL="285750" indent="-285750">
              <a:buFont typeface="Arial" panose="020B0604020202020204" pitchFamily="34" charset="0"/>
              <a:buChar char="•"/>
            </a:pPr>
            <a:endParaRPr lang="fr-BE" b="1" dirty="0"/>
          </a:p>
        </p:txBody>
      </p:sp>
    </p:spTree>
    <p:extLst>
      <p:ext uri="{BB962C8B-B14F-4D97-AF65-F5344CB8AC3E}">
        <p14:creationId xmlns:p14="http://schemas.microsoft.com/office/powerpoint/2010/main" val="46915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5" y="262609"/>
            <a:ext cx="11045707" cy="1325563"/>
          </a:xfrm>
        </p:spPr>
        <p:txBody>
          <a:bodyPr>
            <a:normAutofit/>
          </a:bodyPr>
          <a:lstStyle/>
          <a:p>
            <a:r>
              <a:rPr lang="en-IE" sz="3200">
                <a:solidFill>
                  <a:srgbClr val="92D050"/>
                </a:solidFill>
              </a:rPr>
              <a:t>Mission Charter</a:t>
            </a:r>
            <a:endParaRPr lang="fr-BE" sz="3200">
              <a:solidFill>
                <a:srgbClr val="92D050"/>
              </a:solidFill>
            </a:endParaRPr>
          </a:p>
        </p:txBody>
      </p:sp>
      <p:sp>
        <p:nvSpPr>
          <p:cNvPr id="6" name="TextBox 5"/>
          <p:cNvSpPr txBox="1"/>
          <p:nvPr/>
        </p:nvSpPr>
        <p:spPr>
          <a:xfrm>
            <a:off x="637309" y="1759289"/>
            <a:ext cx="10464800" cy="4770537"/>
          </a:xfrm>
          <a:prstGeom prst="rect">
            <a:avLst/>
          </a:prstGeom>
          <a:noFill/>
        </p:spPr>
        <p:txBody>
          <a:bodyPr wrap="square" lIns="91440" tIns="45720" rIns="91440" bIns="45720" rtlCol="0" anchor="t">
            <a:spAutoFit/>
          </a:bodyPr>
          <a:lstStyle/>
          <a:p>
            <a:r>
              <a:rPr lang="en-GB" sz="2400" b="1" dirty="0">
                <a:solidFill>
                  <a:schemeClr val="tx2"/>
                </a:solidFill>
              </a:rPr>
              <a:t>Why the Mission Charter?</a:t>
            </a:r>
          </a:p>
          <a:p>
            <a:endParaRPr lang="en-GB" sz="2400" dirty="0">
              <a:solidFill>
                <a:schemeClr val="tx2"/>
              </a:solidFill>
            </a:endParaRPr>
          </a:p>
          <a:p>
            <a:pPr marL="342900" indent="-342900">
              <a:buFont typeface="Arial" panose="020B0604020202020204" pitchFamily="34" charset="0"/>
              <a:buChar char="•"/>
            </a:pPr>
            <a:r>
              <a:rPr lang="en-GB" sz="2400" dirty="0"/>
              <a:t>be part of a </a:t>
            </a:r>
            <a:r>
              <a:rPr lang="en-GB" sz="2400" b="1" dirty="0"/>
              <a:t>community of practice </a:t>
            </a:r>
            <a:r>
              <a:rPr lang="en-GB" sz="2400" dirty="0"/>
              <a:t>on adaptation to climate change</a:t>
            </a:r>
            <a:endParaRPr lang="en-GB" sz="2400" dirty="0">
              <a:cs typeface="Arial"/>
            </a:endParaRPr>
          </a:p>
          <a:p>
            <a:endParaRPr lang="en-GB" sz="2400" dirty="0"/>
          </a:p>
          <a:p>
            <a:pPr marL="342900" indent="-342900">
              <a:buFont typeface="Arial" panose="020B0604020202020204" pitchFamily="34" charset="0"/>
              <a:buChar char="•"/>
            </a:pPr>
            <a:r>
              <a:rPr lang="en-GB" sz="2400" b="1" dirty="0"/>
              <a:t>network and share </a:t>
            </a:r>
            <a:r>
              <a:rPr lang="en-GB" sz="2400" dirty="0"/>
              <a:t>with other regions and local authorities</a:t>
            </a:r>
            <a:endParaRPr lang="en-GB" sz="2400" dirty="0">
              <a:cs typeface="Arial"/>
            </a:endParaRPr>
          </a:p>
          <a:p>
            <a:endParaRPr lang="en-GB" sz="2400" dirty="0"/>
          </a:p>
          <a:p>
            <a:pPr marL="342900" indent="-342900">
              <a:buFont typeface="Arial" panose="020B0604020202020204" pitchFamily="34" charset="0"/>
              <a:buChar char="•"/>
            </a:pPr>
            <a:r>
              <a:rPr lang="en-GB" sz="2400" b="1" dirty="0"/>
              <a:t>join the annual Mission Forum </a:t>
            </a:r>
            <a:r>
              <a:rPr lang="en-GB" sz="2400" dirty="0"/>
              <a:t>to share experience, take stock of the collective progress and contribute to steer the Mission actions</a:t>
            </a:r>
            <a:endParaRPr lang="en-GB" sz="2400" dirty="0">
              <a:cs typeface="Arial"/>
            </a:endParaRPr>
          </a:p>
          <a:p>
            <a:endParaRPr lang="en-GB" sz="2400" dirty="0"/>
          </a:p>
          <a:p>
            <a:endParaRPr lang="en-GB" sz="2400" dirty="0">
              <a:cs typeface="Arial"/>
            </a:endParaRPr>
          </a:p>
          <a:p>
            <a:endParaRPr lang="en-GB" sz="2400" dirty="0">
              <a:solidFill>
                <a:schemeClr val="tx2"/>
              </a:solidFill>
            </a:endParaRPr>
          </a:p>
          <a:p>
            <a:endParaRPr lang="en-GB" sz="2000" dirty="0">
              <a:solidFill>
                <a:schemeClr val="tx2"/>
              </a:solidFill>
            </a:endParaRPr>
          </a:p>
          <a:p>
            <a:endParaRPr lang="en-GB" sz="2000" dirty="0">
              <a:solidFill>
                <a:schemeClr val="tx2"/>
              </a:solidFill>
            </a:endParaRPr>
          </a:p>
        </p:txBody>
      </p:sp>
    </p:spTree>
    <p:extLst>
      <p:ext uri="{BB962C8B-B14F-4D97-AF65-F5344CB8AC3E}">
        <p14:creationId xmlns:p14="http://schemas.microsoft.com/office/powerpoint/2010/main" val="59764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33601" y="486383"/>
            <a:ext cx="11045707" cy="1325563"/>
          </a:xfrm>
        </p:spPr>
        <p:txBody>
          <a:bodyPr>
            <a:normAutofit/>
          </a:bodyPr>
          <a:lstStyle/>
          <a:p>
            <a:r>
              <a:rPr lang="de-AT" dirty="0">
                <a:solidFill>
                  <a:srgbClr val="004494"/>
                </a:solidFill>
              </a:rPr>
              <a:t>Mission Charter </a:t>
            </a:r>
            <a:r>
              <a:rPr lang="de-AT" dirty="0" err="1">
                <a:solidFill>
                  <a:srgbClr val="004494"/>
                </a:solidFill>
              </a:rPr>
              <a:t>Signatories</a:t>
            </a:r>
            <a:endParaRPr lang="en-IE" dirty="0">
              <a:solidFill>
                <a:srgbClr val="004494"/>
              </a:solidFill>
            </a:endParaRPr>
          </a:p>
        </p:txBody>
      </p:sp>
      <p:pic>
        <p:nvPicPr>
          <p:cNvPr id="4" name="Picture 3">
            <a:extLst>
              <a:ext uri="{FF2B5EF4-FFF2-40B4-BE49-F238E27FC236}">
                <a16:creationId xmlns:a16="http://schemas.microsoft.com/office/drawing/2014/main" id="{8862ECA5-B5D1-43D8-9253-C36DDF280247}"/>
              </a:ext>
            </a:extLst>
          </p:cNvPr>
          <p:cNvPicPr>
            <a:picLocks noChangeAspect="1"/>
          </p:cNvPicPr>
          <p:nvPr/>
        </p:nvPicPr>
        <p:blipFill rotWithShape="1">
          <a:blip r:embed="rId3"/>
          <a:srcRect l="9187" t="62253" r="61078" b="25000"/>
          <a:stretch/>
        </p:blipFill>
        <p:spPr>
          <a:xfrm>
            <a:off x="433601" y="5001659"/>
            <a:ext cx="10630935" cy="1281823"/>
          </a:xfrm>
          <a:prstGeom prst="rect">
            <a:avLst/>
          </a:prstGeom>
        </p:spPr>
      </p:pic>
      <p:pic>
        <p:nvPicPr>
          <p:cNvPr id="6" name="Picture 5">
            <a:extLst>
              <a:ext uri="{FF2B5EF4-FFF2-40B4-BE49-F238E27FC236}">
                <a16:creationId xmlns:a16="http://schemas.microsoft.com/office/drawing/2014/main" id="{3D981A04-6B81-4B9C-8D32-4B4945B8C701}"/>
              </a:ext>
            </a:extLst>
          </p:cNvPr>
          <p:cNvPicPr>
            <a:picLocks noChangeAspect="1"/>
          </p:cNvPicPr>
          <p:nvPr/>
        </p:nvPicPr>
        <p:blipFill rotWithShape="1">
          <a:blip r:embed="rId4"/>
          <a:srcRect l="19157" t="50000" r="70090" b="41084"/>
          <a:stretch/>
        </p:blipFill>
        <p:spPr>
          <a:xfrm>
            <a:off x="7832655" y="5963993"/>
            <a:ext cx="3496019" cy="815248"/>
          </a:xfrm>
          <a:prstGeom prst="rect">
            <a:avLst/>
          </a:prstGeom>
        </p:spPr>
      </p:pic>
      <p:pic>
        <p:nvPicPr>
          <p:cNvPr id="10" name="Picture 9">
            <a:extLst>
              <a:ext uri="{FF2B5EF4-FFF2-40B4-BE49-F238E27FC236}">
                <a16:creationId xmlns:a16="http://schemas.microsoft.com/office/drawing/2014/main" id="{D1B6AA88-C09D-47B4-9FDD-1039D5527798}"/>
              </a:ext>
            </a:extLst>
          </p:cNvPr>
          <p:cNvPicPr>
            <a:picLocks noChangeAspect="1"/>
          </p:cNvPicPr>
          <p:nvPr/>
        </p:nvPicPr>
        <p:blipFill rotWithShape="1">
          <a:blip r:embed="rId3"/>
          <a:srcRect l="9182" t="34075" r="61083" b="37181"/>
          <a:stretch/>
        </p:blipFill>
        <p:spPr>
          <a:xfrm>
            <a:off x="433600" y="1837848"/>
            <a:ext cx="10630936" cy="2890419"/>
          </a:xfrm>
          <a:prstGeom prst="rect">
            <a:avLst/>
          </a:prstGeom>
        </p:spPr>
      </p:pic>
      <p:pic>
        <p:nvPicPr>
          <p:cNvPr id="9" name="Picture 8">
            <a:extLst>
              <a:ext uri="{FF2B5EF4-FFF2-40B4-BE49-F238E27FC236}">
                <a16:creationId xmlns:a16="http://schemas.microsoft.com/office/drawing/2014/main" id="{4165096D-F9EB-4306-BBBA-7D9DFE16EC67}"/>
              </a:ext>
            </a:extLst>
          </p:cNvPr>
          <p:cNvPicPr>
            <a:picLocks noChangeAspect="1"/>
          </p:cNvPicPr>
          <p:nvPr/>
        </p:nvPicPr>
        <p:blipFill rotWithShape="1">
          <a:blip r:embed="rId4"/>
          <a:srcRect l="19157" t="50000" r="70090" b="41084"/>
          <a:stretch/>
        </p:blipFill>
        <p:spPr>
          <a:xfrm>
            <a:off x="7832654" y="4505899"/>
            <a:ext cx="3496019" cy="815248"/>
          </a:xfrm>
          <a:prstGeom prst="rect">
            <a:avLst/>
          </a:prstGeom>
        </p:spPr>
      </p:pic>
      <p:pic>
        <p:nvPicPr>
          <p:cNvPr id="11" name="Picture 10">
            <a:extLst>
              <a:ext uri="{FF2B5EF4-FFF2-40B4-BE49-F238E27FC236}">
                <a16:creationId xmlns:a16="http://schemas.microsoft.com/office/drawing/2014/main" id="{81EB35FB-96C0-4DDA-A625-AB1C9AA9541E}"/>
              </a:ext>
            </a:extLst>
          </p:cNvPr>
          <p:cNvPicPr>
            <a:picLocks noChangeAspect="1"/>
          </p:cNvPicPr>
          <p:nvPr/>
        </p:nvPicPr>
        <p:blipFill>
          <a:blip r:embed="rId5"/>
          <a:stretch>
            <a:fillRect/>
          </a:stretch>
        </p:blipFill>
        <p:spPr>
          <a:xfrm>
            <a:off x="8485398" y="4858784"/>
            <a:ext cx="1390650" cy="285750"/>
          </a:xfrm>
          <a:prstGeom prst="rect">
            <a:avLst/>
          </a:prstGeom>
        </p:spPr>
      </p:pic>
      <p:sp>
        <p:nvSpPr>
          <p:cNvPr id="12" name="Rectangle 11">
            <a:extLst>
              <a:ext uri="{FF2B5EF4-FFF2-40B4-BE49-F238E27FC236}">
                <a16:creationId xmlns:a16="http://schemas.microsoft.com/office/drawing/2014/main" id="{4C211447-496E-42EE-8366-6520B7DA0727}"/>
              </a:ext>
            </a:extLst>
          </p:cNvPr>
          <p:cNvSpPr/>
          <p:nvPr/>
        </p:nvSpPr>
        <p:spPr>
          <a:xfrm>
            <a:off x="9793995" y="4754169"/>
            <a:ext cx="1156771" cy="285750"/>
          </a:xfrm>
          <a:prstGeom prst="rect">
            <a:avLst/>
          </a:prstGeom>
          <a:solidFill>
            <a:srgbClr val="F2F2F4"/>
          </a:solidFill>
          <a:ln>
            <a:solidFill>
              <a:srgbClr val="F2F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80041157"/>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5F5810CEAEF374996551B49719E1906" ma:contentTypeVersion="17" ma:contentTypeDescription="Crear nuevo documento." ma:contentTypeScope="" ma:versionID="26d53e269f7d549c6024b7b98e0b5d43">
  <xsd:schema xmlns:xsd="http://www.w3.org/2001/XMLSchema" xmlns:xs="http://www.w3.org/2001/XMLSchema" xmlns:p="http://schemas.microsoft.com/office/2006/metadata/properties" xmlns:ns2="96c0c642-d335-4e98-a2fa-b507c8f6d8cf" xmlns:ns3="583b166e-5166-47de-b80a-19987c867895" xmlns:ns4="0ea6a589-ef5a-4cb0-9b52-79d5b22c6219" targetNamespace="http://schemas.microsoft.com/office/2006/metadata/properties" ma:root="true" ma:fieldsID="75a37d96ce257b4cb20c5312eabb79f6" ns2:_="" ns3:_="" ns4:_="">
    <xsd:import namespace="96c0c642-d335-4e98-a2fa-b507c8f6d8cf"/>
    <xsd:import namespace="583b166e-5166-47de-b80a-19987c867895"/>
    <xsd:import namespace="0ea6a589-ef5a-4cb0-9b52-79d5b22c62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Fecha"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0c642-d335-4e98-a2fa-b507c8f6d8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Fecha" ma:index="21" nillable="true" ma:displayName="Fecha" ma:format="DateOnly" ma:internalName="Fecha">
      <xsd:simpleType>
        <xsd:restriction base="dms:DateTime"/>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ab8eeae6-5f14-4627-b573-d6b45fbf00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3b166e-5166-47de-b80a-19987c867895" elementFormDefault="qualified">
    <xsd:import namespace="http://schemas.microsoft.com/office/2006/documentManagement/types"/>
    <xsd:import namespace="http://schemas.microsoft.com/office/infopath/2007/PartnerControls"/>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a6a589-ef5a-4cb0-9b52-79d5b22c621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f6354cd-1441-4dc5-b523-00f1540e723e}" ma:internalName="TaxCatchAll" ma:showField="CatchAllData" ma:web="583b166e-5166-47de-b80a-19987c8678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a6a589-ef5a-4cb0-9b52-79d5b22c6219" xsi:nil="true"/>
    <Fecha xmlns="96c0c642-d335-4e98-a2fa-b507c8f6d8cf" xsi:nil="true"/>
    <lcf76f155ced4ddcb4097134ff3c332f xmlns="96c0c642-d335-4e98-a2fa-b507c8f6d8c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D46371-34AE-44CC-81B3-3A9E6D68FBC3}"/>
</file>

<file path=customXml/itemProps2.xml><?xml version="1.0" encoding="utf-8"?>
<ds:datastoreItem xmlns:ds="http://schemas.openxmlformats.org/officeDocument/2006/customXml" ds:itemID="{F6C1DD55-5A1D-43CF-A720-CF0A2AAAFE45}">
  <ds:schemaRefs>
    <ds:schemaRef ds:uri="faa54b14-608b-44ba-8621-4287d9574b27"/>
    <ds:schemaRef ds:uri="http://purl.org/dc/terms/"/>
    <ds:schemaRef ds:uri="33e07890-6196-4e26-9dd2-53178dae8e48"/>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090C53A-88E4-41DD-84AB-AC7A56F2E1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2507</TotalTime>
  <Words>1026</Words>
  <Application>Microsoft Office PowerPoint</Application>
  <PresentationFormat>Widescreen</PresentationFormat>
  <Paragraphs>132</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Georgia</vt:lpstr>
      <vt:lpstr>inherit</vt:lpstr>
      <vt:lpstr>OpenSansR</vt:lpstr>
      <vt:lpstr>Segoe UI</vt:lpstr>
      <vt:lpstr>Times New Roman</vt:lpstr>
      <vt:lpstr>Office Theme</vt:lpstr>
      <vt:lpstr>Instruments for climate action in natural heritage  30 September 2022</vt:lpstr>
      <vt:lpstr>PowerPoint Presentation</vt:lpstr>
      <vt:lpstr>PowerPoint Presentation</vt:lpstr>
      <vt:lpstr>PowerPoint Presentation</vt:lpstr>
      <vt:lpstr>EU Adaptation Strategy</vt:lpstr>
      <vt:lpstr>A new EU instrument:  Mission Adaptation to Climate Change</vt:lpstr>
      <vt:lpstr>Approach:  </vt:lpstr>
      <vt:lpstr>Mission Charter</vt:lpstr>
      <vt:lpstr>Mission Charter Signatories</vt:lpstr>
      <vt:lpstr>How the Mission support the Regions?</vt:lpstr>
      <vt:lpstr>Support through the Mission Implementation Platform</vt:lpstr>
      <vt:lpstr>Horizon Europe Work Programme ‘21: </vt:lpstr>
      <vt:lpstr>Horizon Europe Work Programme ‘22: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CORREA Rosa (RTD)</dc:creator>
  <cp:lastModifiedBy>BONVISSUTO Irene (CLIMA)</cp:lastModifiedBy>
  <cp:revision>144</cp:revision>
  <dcterms:created xsi:type="dcterms:W3CDTF">2021-02-26T08:26:01Z</dcterms:created>
  <dcterms:modified xsi:type="dcterms:W3CDTF">2022-09-28T12:34:04Z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0x010100ECFDF3D715AA394A9B15E0E0FAA07E37</vt:lpwstr>
  </property>
  <property fmtid="{D5CDD505-2E9C-101B-9397-08002B2CF9AE}" pid="3" name="MSIP_Label_6bd9ddd1-4d20-43f6-abfa-fc3c07406f94_Enabled">
    <vt:lpwstr>true</vt:lpwstr>
  </property>
  <property fmtid="{D5CDD505-2E9C-101B-9397-08002B2CF9AE}" pid="4" name="MSIP_Label_6bd9ddd1-4d20-43f6-abfa-fc3c07406f94_SetDate">
    <vt:lpwstr>2022-04-08T06:40:19Z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515d7500-0f0f-4137-8377-724f66341830</vt:lpwstr>
  </property>
  <property fmtid="{D5CDD505-2E9C-101B-9397-08002B2CF9AE}" pid="9" name="MSIP_Label_6bd9ddd1-4d20-43f6-abfa-fc3c07406f94_ContentBits">
    <vt:lpwstr>0</vt:lpwstr>
  </property>
</Properties>
</file>