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7"/>
  </p:notesMasterIdLst>
  <p:handoutMasterIdLst>
    <p:handoutMasterId r:id="rId8"/>
  </p:handoutMasterIdLst>
  <p:sldIdLst>
    <p:sldId id="262" r:id="rId2"/>
    <p:sldId id="350" r:id="rId3"/>
    <p:sldId id="277" r:id="rId4"/>
    <p:sldId id="273" r:id="rId5"/>
    <p:sldId id="274"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1E0FB"/>
    <a:srgbClr val="C5ECF9"/>
    <a:srgbClr val="256B9E"/>
    <a:srgbClr val="7CB5E0"/>
    <a:srgbClr val="B0E5F7"/>
    <a:srgbClr val="0E4097"/>
    <a:srgbClr val="BFD4F9"/>
    <a:srgbClr val="E1E5FF"/>
    <a:srgbClr val="860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83213" autoAdjust="0"/>
  </p:normalViewPr>
  <p:slideViewPr>
    <p:cSldViewPr showGuides="1">
      <p:cViewPr varScale="1">
        <p:scale>
          <a:sx n="89" d="100"/>
          <a:sy n="89" d="100"/>
        </p:scale>
        <p:origin x="1014" y="90"/>
      </p:cViewPr>
      <p:guideLst>
        <p:guide orient="horz" pos="2160"/>
        <p:guide pos="3840"/>
      </p:guideLst>
    </p:cSldViewPr>
  </p:slideViewPr>
  <p:notesTextViewPr>
    <p:cViewPr>
      <p:scale>
        <a:sx n="100" d="100"/>
        <a:sy n="100" d="100"/>
      </p:scale>
      <p:origin x="0" y="0"/>
    </p:cViewPr>
  </p:notesTextViewPr>
  <p:notesViewPr>
    <p:cSldViewPr showGuides="1">
      <p:cViewPr varScale="1">
        <p:scale>
          <a:sx n="85" d="100"/>
          <a:sy n="85" d="100"/>
        </p:scale>
        <p:origin x="388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3136E8-A914-4860-A0B8-CD8CB188CF16}" type="datetimeFigureOut">
              <a:rPr lang="es-ES" smtClean="0"/>
              <a:pPr/>
              <a:t>27/09/2022</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609BCB-8E09-4FE6-AD87-3138BF1BEC07}" type="slidenum">
              <a:rPr lang="es-ES" smtClean="0"/>
              <a:pPr/>
              <a:t>‹Nº›</a:t>
            </a:fld>
            <a:endParaRPr lang="es-ES"/>
          </a:p>
        </p:txBody>
      </p:sp>
    </p:spTree>
    <p:extLst>
      <p:ext uri="{BB962C8B-B14F-4D97-AF65-F5344CB8AC3E}">
        <p14:creationId xmlns:p14="http://schemas.microsoft.com/office/powerpoint/2010/main" val="155502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CE3A4-950B-4296-92F3-7551A7AD085C}" type="datetimeFigureOut">
              <a:rPr lang="es-ES" smtClean="0"/>
              <a:pPr/>
              <a:t>27/09/2022</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26EE65-316F-48AB-A5F0-82E4145C6857}" type="slidenum">
              <a:rPr lang="es-ES" smtClean="0"/>
              <a:pPr/>
              <a:t>‹Nº›</a:t>
            </a:fld>
            <a:endParaRPr lang="es-ES"/>
          </a:p>
        </p:txBody>
      </p:sp>
    </p:spTree>
    <p:extLst>
      <p:ext uri="{BB962C8B-B14F-4D97-AF65-F5344CB8AC3E}">
        <p14:creationId xmlns:p14="http://schemas.microsoft.com/office/powerpoint/2010/main" val="214966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26EE65-316F-48AB-A5F0-82E4145C6857}" type="slidenum">
              <a:rPr lang="es-ES" smtClean="0"/>
              <a:pPr/>
              <a:t>2</a:t>
            </a:fld>
            <a:endParaRPr lang="es-ES"/>
          </a:p>
        </p:txBody>
      </p:sp>
    </p:spTree>
    <p:extLst>
      <p:ext uri="{BB962C8B-B14F-4D97-AF65-F5344CB8AC3E}">
        <p14:creationId xmlns:p14="http://schemas.microsoft.com/office/powerpoint/2010/main" val="150589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8A3EB-021E-8515-DD09-4BDA8D597AEC}"/>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01245742-EE9F-D49A-0AC7-49372D39B6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B507FDA-4096-9258-CCF0-9D075F1182C9}"/>
              </a:ext>
            </a:extLst>
          </p:cNvPr>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5" name="Marcador de pie de página 4">
            <a:extLst>
              <a:ext uri="{FF2B5EF4-FFF2-40B4-BE49-F238E27FC236}">
                <a16:creationId xmlns:a16="http://schemas.microsoft.com/office/drawing/2014/main" id="{5683E7B7-1AA6-788B-7E37-8A4C2263B560}"/>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D39F899-AAEB-B7CC-9D76-F0F37A12A93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0568062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FADF5-3FF7-3294-4D2E-C0768BED2AC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940E-9C00-84DC-509F-EF907D24B98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750245-E3B5-7009-3447-0B9396A1C5A4}"/>
              </a:ext>
            </a:extLst>
          </p:cNvPr>
          <p:cNvSpPr>
            <a:spLocks noGrp="1"/>
          </p:cNvSpPr>
          <p:nvPr>
            <p:ph type="dt" sz="half" idx="10"/>
          </p:nvPr>
        </p:nvSpPr>
        <p:spPr/>
        <p:txBody>
          <a:bodyPr/>
          <a:lstStyle/>
          <a:p>
            <a:fld id="{55C6B4A9-1611-4792-9094-5F34BCA07E0B}" type="datetimeFigureOut">
              <a:rPr lang="en-US" smtClean="0"/>
              <a:t>9/27/2022</a:t>
            </a:fld>
            <a:endParaRPr lang="en-US" dirty="0"/>
          </a:p>
        </p:txBody>
      </p:sp>
      <p:sp>
        <p:nvSpPr>
          <p:cNvPr id="5" name="Marcador de pie de página 4">
            <a:extLst>
              <a:ext uri="{FF2B5EF4-FFF2-40B4-BE49-F238E27FC236}">
                <a16:creationId xmlns:a16="http://schemas.microsoft.com/office/drawing/2014/main" id="{7ED1D9D9-E9DC-C908-8508-25C437208CEB}"/>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659E5AA5-E2FA-00DB-7906-42543D04ADD0}"/>
              </a:ext>
            </a:extLst>
          </p:cNvPr>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3372411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4D1EE67-BA9E-CA8D-0B87-FD312586BE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FEA246-5E93-F3F3-70E3-D28DC6A13E4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D937AC8-CFBA-673A-E600-E39CC72F56AD}"/>
              </a:ext>
            </a:extLst>
          </p:cNvPr>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5" name="Marcador de pie de página 4">
            <a:extLst>
              <a:ext uri="{FF2B5EF4-FFF2-40B4-BE49-F238E27FC236}">
                <a16:creationId xmlns:a16="http://schemas.microsoft.com/office/drawing/2014/main" id="{35EB0A27-747D-837E-15A7-63D864FF0A98}"/>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A2DF8E0-6CBC-5AA4-2438-AC24C0FD348F}"/>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1848325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527382" y="936000"/>
            <a:ext cx="11137237" cy="720000"/>
          </a:xfrm>
          <a:prstGeom prst="rect">
            <a:avLst/>
          </a:prstGeom>
        </p:spPr>
        <p:txBody>
          <a:bodyPr anchor="ctr"/>
          <a:lstStyle>
            <a:lvl1pPr>
              <a:defRPr sz="3200">
                <a:latin typeface="Calibri" panose="020F0502020204030204" pitchFamily="34" charset="0"/>
                <a:cs typeface="Calibri" panose="020F0502020204030204" pitchFamily="34" charset="0"/>
              </a:defRPr>
            </a:lvl1pPr>
          </a:lstStyle>
          <a:p>
            <a:endParaRPr lang="es-ES" dirty="0"/>
          </a:p>
        </p:txBody>
      </p:sp>
      <p:sp>
        <p:nvSpPr>
          <p:cNvPr id="3" name="3 Marcador de texto"/>
          <p:cNvSpPr>
            <a:spLocks noGrp="1"/>
          </p:cNvSpPr>
          <p:nvPr>
            <p:ph type="body" sz="quarter" idx="10"/>
          </p:nvPr>
        </p:nvSpPr>
        <p:spPr>
          <a:xfrm>
            <a:off x="527382" y="1728000"/>
            <a:ext cx="11137237" cy="4896544"/>
          </a:xfrm>
          <a:prstGeom prst="rect">
            <a:avLst/>
          </a:prstGeom>
        </p:spPr>
        <p:txBody>
          <a:bodyPr/>
          <a:lstStyle>
            <a:lvl1pPr>
              <a:buNone/>
              <a:defRPr sz="2400">
                <a:latin typeface="Calibri" panose="020F0502020204030204" pitchFamily="34" charset="0"/>
                <a:cs typeface="Calibri" panose="020F0502020204030204" pitchFamily="34" charset="0"/>
              </a:defRPr>
            </a:lvl1pPr>
          </a:lstStyle>
          <a:p>
            <a:pPr lvl="0"/>
            <a:endParaRPr lang="es-ES" dirty="0"/>
          </a:p>
        </p:txBody>
      </p:sp>
    </p:spTree>
    <p:extLst>
      <p:ext uri="{BB962C8B-B14F-4D97-AF65-F5344CB8AC3E}">
        <p14:creationId xmlns:p14="http://schemas.microsoft.com/office/powerpoint/2010/main" val="96442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558550-471F-7412-EC9A-27237458FE5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AADC414-780A-A804-3B7D-8173EB9F763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BAA04FB-8B87-739A-3453-F6662AC03477}"/>
              </a:ext>
            </a:extLst>
          </p:cNvPr>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5" name="Marcador de pie de página 4">
            <a:extLst>
              <a:ext uri="{FF2B5EF4-FFF2-40B4-BE49-F238E27FC236}">
                <a16:creationId xmlns:a16="http://schemas.microsoft.com/office/drawing/2014/main" id="{0A07CC95-209E-1EB2-A016-44802FC9CDE1}"/>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2FD5EAD9-235B-D0F4-66D1-0CE5F466CBA1}"/>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574389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0FF56-0E0B-4A38-0AAB-1B3F0AF2081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E9534D-A687-42D6-7532-3F1938902C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1CCF5BD-DAC0-56BA-7A97-E692F5A05EDD}"/>
              </a:ext>
            </a:extLst>
          </p:cNvPr>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5" name="Marcador de pie de página 4">
            <a:extLst>
              <a:ext uri="{FF2B5EF4-FFF2-40B4-BE49-F238E27FC236}">
                <a16:creationId xmlns:a16="http://schemas.microsoft.com/office/drawing/2014/main" id="{BAE2FE4D-AF2F-8506-8900-A1F746864A25}"/>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4FF8E94F-A4B5-8F82-D237-C8297FD9741F}"/>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74401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F07EB7-6E0B-1E47-3D28-EF869E489A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E1ABA2F-4552-DDF4-360E-E2CCF5CD750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80F5316-8787-BF1B-D94D-4B59A0BD9C4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25A9286-C541-D1B8-7D16-E94943E331FF}"/>
              </a:ext>
            </a:extLst>
          </p:cNvPr>
          <p:cNvSpPr>
            <a:spLocks noGrp="1"/>
          </p:cNvSpPr>
          <p:nvPr>
            <p:ph type="dt" sz="half" idx="10"/>
          </p:nvPr>
        </p:nvSpPr>
        <p:spPr/>
        <p:txBody>
          <a:bodyPr/>
          <a:lstStyle/>
          <a:p>
            <a:fld id="{EB712588-04B1-427B-82EE-E8DB90309F08}" type="datetimeFigureOut">
              <a:rPr lang="en-US" smtClean="0"/>
              <a:t>9/27/2022</a:t>
            </a:fld>
            <a:endParaRPr lang="en-US" dirty="0"/>
          </a:p>
        </p:txBody>
      </p:sp>
      <p:sp>
        <p:nvSpPr>
          <p:cNvPr id="6" name="Marcador de pie de página 5">
            <a:extLst>
              <a:ext uri="{FF2B5EF4-FFF2-40B4-BE49-F238E27FC236}">
                <a16:creationId xmlns:a16="http://schemas.microsoft.com/office/drawing/2014/main" id="{AC549933-67DE-7E58-7225-24A9C8AAEAEB}"/>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C02341BA-F020-726F-4E45-64B48509CE35}"/>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8211230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C05425-05ED-3DCA-E987-E35EA603250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1010C3D-BC23-90BD-B8C5-E9EEBB053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CD70C6C-1B61-8500-B98C-D840DDB590B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629BCA1-5D20-2F4F-EA26-9E1005BBD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91B674D-B91F-8863-136D-C60D3053214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A5D707E-8043-2E0C-E708-EA22BEA011A3}"/>
              </a:ext>
            </a:extLst>
          </p:cNvPr>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8" name="Marcador de pie de página 7">
            <a:extLst>
              <a:ext uri="{FF2B5EF4-FFF2-40B4-BE49-F238E27FC236}">
                <a16:creationId xmlns:a16="http://schemas.microsoft.com/office/drawing/2014/main" id="{F628F16F-56FF-403E-88B5-93EB55D8D79E}"/>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06B3BAB2-4CA0-D2F3-6BF3-230E97513A90}"/>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2437943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53C7B-7F81-EF0A-3F8C-334E5E75028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2108AD7-281D-6667-5B41-BB3E175FC1D3}"/>
              </a:ext>
            </a:extLst>
          </p:cNvPr>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4" name="Marcador de pie de página 3">
            <a:extLst>
              <a:ext uri="{FF2B5EF4-FFF2-40B4-BE49-F238E27FC236}">
                <a16:creationId xmlns:a16="http://schemas.microsoft.com/office/drawing/2014/main" id="{FD174D88-F39C-CA76-7917-DEA998604F88}"/>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E3A8965F-A1E7-1E2D-DC1E-05D7C93C9471}"/>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714213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E34C220-8455-FF46-B87D-1D6CE3EE56F9}"/>
              </a:ext>
            </a:extLst>
          </p:cNvPr>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3" name="Marcador de pie de página 2">
            <a:extLst>
              <a:ext uri="{FF2B5EF4-FFF2-40B4-BE49-F238E27FC236}">
                <a16:creationId xmlns:a16="http://schemas.microsoft.com/office/drawing/2014/main" id="{857BBE4B-10BF-7FA6-DE84-9C7FC788A301}"/>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4541638F-26D7-99C4-52EC-B7F21FB6AA14}"/>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7747317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04D7F-C393-F631-E55A-88D0A972F9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050C68-8969-B043-E591-084C67D94C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F57C72-7B1E-E068-C3E0-DA99631418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D545A39-C890-3315-1FCF-1DDF73CA6EFB}"/>
              </a:ext>
            </a:extLst>
          </p:cNvPr>
          <p:cNvSpPr>
            <a:spLocks noGrp="1"/>
          </p:cNvSpPr>
          <p:nvPr>
            <p:ph type="dt" sz="half" idx="10"/>
          </p:nvPr>
        </p:nvSpPr>
        <p:spPr/>
        <p:txBody>
          <a:bodyPr/>
          <a:lstStyle/>
          <a:p>
            <a:fld id="{42A54C80-263E-416B-A8E0-580EDEADCBDC}" type="datetimeFigureOut">
              <a:rPr lang="en-US" smtClean="0"/>
              <a:t>9/27/2022</a:t>
            </a:fld>
            <a:endParaRPr lang="en-US" dirty="0"/>
          </a:p>
        </p:txBody>
      </p:sp>
      <p:sp>
        <p:nvSpPr>
          <p:cNvPr id="6" name="Marcador de pie de página 5">
            <a:extLst>
              <a:ext uri="{FF2B5EF4-FFF2-40B4-BE49-F238E27FC236}">
                <a16:creationId xmlns:a16="http://schemas.microsoft.com/office/drawing/2014/main" id="{CAB6B16C-DC9E-3D0D-F01A-199D6979410F}"/>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5CCC687B-035E-FE75-0D49-D8ABCF7E4270}"/>
              </a:ext>
            </a:extLst>
          </p:cNvPr>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06988861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12ED1-8882-5605-9A20-4CE592DAD89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95E972-9792-C8F8-AE83-D9AABB695F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8BECBE-95EA-723C-7B78-2893D45A1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D09BD09-DCE7-C65B-5032-ACA52ECAA787}"/>
              </a:ext>
            </a:extLst>
          </p:cNvPr>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6" name="Marcador de pie de página 5">
            <a:extLst>
              <a:ext uri="{FF2B5EF4-FFF2-40B4-BE49-F238E27FC236}">
                <a16:creationId xmlns:a16="http://schemas.microsoft.com/office/drawing/2014/main" id="{9919AF1E-A20C-A745-FDDF-FEAB8C639E8F}"/>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1B842B97-8808-B322-C7F7-86D8EEEB9FAA}"/>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686614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B9AE4B7-FE89-388F-4FDA-1130CC5E51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C135DA9-01CD-DCDC-6C44-1690955C21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F89C12-84B7-9721-8BE8-D920E9B17C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9/27/2022</a:t>
            </a:fld>
            <a:endParaRPr lang="en-US" dirty="0"/>
          </a:p>
        </p:txBody>
      </p:sp>
      <p:sp>
        <p:nvSpPr>
          <p:cNvPr id="5" name="Marcador de pie de página 4">
            <a:extLst>
              <a:ext uri="{FF2B5EF4-FFF2-40B4-BE49-F238E27FC236}">
                <a16:creationId xmlns:a16="http://schemas.microsoft.com/office/drawing/2014/main" id="{F10273A6-2E89-C138-5297-31C52952C1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40D28FBA-1F91-B191-7793-45C40AECB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
        <p:nvSpPr>
          <p:cNvPr id="7" name="3 Título">
            <a:extLst>
              <a:ext uri="{FF2B5EF4-FFF2-40B4-BE49-F238E27FC236}">
                <a16:creationId xmlns:a16="http://schemas.microsoft.com/office/drawing/2014/main" id="{BF3D6083-B40A-358F-0F48-3C9D6E371780}"/>
              </a:ext>
            </a:extLst>
          </p:cNvPr>
          <p:cNvSpPr>
            <a:spLocks/>
          </p:cNvSpPr>
          <p:nvPr userDrawn="1"/>
        </p:nvSpPr>
        <p:spPr bwMode="auto">
          <a:xfrm>
            <a:off x="2980048" y="-14131"/>
            <a:ext cx="9211952" cy="733760"/>
          </a:xfrm>
          <a:prstGeom prst="rect">
            <a:avLst/>
          </a:prstGeom>
          <a:gradFill>
            <a:gsLst>
              <a:gs pos="10000">
                <a:schemeClr val="accent1">
                  <a:lumMod val="40000"/>
                  <a:lumOff val="60000"/>
                </a:schemeClr>
              </a:gs>
              <a:gs pos="77000">
                <a:schemeClr val="bg1"/>
              </a:gs>
            </a:gsLst>
            <a:lin ang="0" scaled="0"/>
          </a:gradFill>
          <a:ln w="9525">
            <a:noFill/>
            <a:miter lim="800000"/>
            <a:headEnd/>
            <a:tailEnd/>
          </a:ln>
        </p:spPr>
        <p:txBody>
          <a:bodyPr tIns="72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700" b="1" dirty="0">
                <a:solidFill>
                  <a:srgbClr val="0E4097"/>
                </a:solidFill>
                <a:effectLst/>
                <a:latin typeface="Calibri" panose="020F0502020204030204" pitchFamily="34" charset="0"/>
                <a:cs typeface="Calibri" panose="020F0502020204030204" pitchFamily="34" charset="0"/>
              </a:rPr>
              <a:t>CAMBIO CLIMÁTICO: IMPACTOS, VULNERABILIDAD Y ADAPTACIÓN</a:t>
            </a:r>
          </a:p>
        </p:txBody>
      </p:sp>
      <p:pic>
        <p:nvPicPr>
          <p:cNvPr id="8" name="Imagen 7" descr="Imagen que contiene Gráfico&#10;&#10;Descripción generada automáticamente">
            <a:extLst>
              <a:ext uri="{FF2B5EF4-FFF2-40B4-BE49-F238E27FC236}">
                <a16:creationId xmlns:a16="http://schemas.microsoft.com/office/drawing/2014/main" id="{715C6122-171B-F447-C937-9D9D512AAC7C}"/>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14131"/>
            <a:ext cx="2980048" cy="733760"/>
          </a:xfrm>
          <a:prstGeom prst="rect">
            <a:avLst/>
          </a:prstGeom>
          <a:noFill/>
          <a:ln>
            <a:noFill/>
          </a:ln>
        </p:spPr>
      </p:pic>
    </p:spTree>
    <p:extLst>
      <p:ext uri="{BB962C8B-B14F-4D97-AF65-F5344CB8AC3E}">
        <p14:creationId xmlns:p14="http://schemas.microsoft.com/office/powerpoint/2010/main" val="195348519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klett@miteco.es"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23592" y="2204864"/>
            <a:ext cx="7488832" cy="1368152"/>
          </a:xfrm>
        </p:spPr>
        <p:txBody>
          <a:bodyPr>
            <a:normAutofit/>
          </a:bodyPr>
          <a:lstStyle/>
          <a:p>
            <a:pPr algn="ctr"/>
            <a:r>
              <a:rPr lang="es-ES" dirty="0"/>
              <a:t>Los espacios protegidos y la biodiversidad frente al cambio climático</a:t>
            </a:r>
          </a:p>
        </p:txBody>
      </p:sp>
      <p:sp>
        <p:nvSpPr>
          <p:cNvPr id="2" name="CuadroTexto 1">
            <a:extLst>
              <a:ext uri="{FF2B5EF4-FFF2-40B4-BE49-F238E27FC236}">
                <a16:creationId xmlns:a16="http://schemas.microsoft.com/office/drawing/2014/main" id="{FB9B47B3-17EC-E1AF-5BEC-BF027F8227EB}"/>
              </a:ext>
            </a:extLst>
          </p:cNvPr>
          <p:cNvSpPr txBox="1"/>
          <p:nvPr/>
        </p:nvSpPr>
        <p:spPr>
          <a:xfrm>
            <a:off x="1055440" y="5301208"/>
            <a:ext cx="4896544" cy="369332"/>
          </a:xfrm>
          <a:prstGeom prst="rect">
            <a:avLst/>
          </a:prstGeom>
          <a:noFill/>
        </p:spPr>
        <p:txBody>
          <a:bodyPr wrap="square" rtlCol="0">
            <a:spAutoFit/>
          </a:bodyPr>
          <a:lstStyle/>
          <a:p>
            <a:r>
              <a:rPr lang="es-ES" b="1" i="1" dirty="0"/>
              <a:t>Patricia Klett </a:t>
            </a:r>
            <a:r>
              <a:rPr lang="es-ES" b="1" i="1" dirty="0">
                <a:hlinkClick r:id="rId2"/>
              </a:rPr>
              <a:t>pklett@miteco.es</a:t>
            </a:r>
            <a:r>
              <a:rPr lang="es-ES" b="1" i="1"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7C855BE4-60A7-98F8-5AEE-DB33A3D3C4A4}"/>
              </a:ext>
            </a:extLst>
          </p:cNvPr>
          <p:cNvSpPr txBox="1"/>
          <p:nvPr/>
        </p:nvSpPr>
        <p:spPr>
          <a:xfrm>
            <a:off x="119336" y="1735936"/>
            <a:ext cx="12015211" cy="3647152"/>
          </a:xfrm>
          <a:prstGeom prst="rect">
            <a:avLst/>
          </a:prstGeom>
          <a:noFill/>
        </p:spPr>
        <p:txBody>
          <a:bodyPr wrap="square">
            <a:spAutoFit/>
          </a:bodyPr>
          <a:lstStyle/>
          <a:p>
            <a:pPr lvl="1">
              <a:spcAft>
                <a:spcPts val="600"/>
              </a:spcAft>
            </a:pPr>
            <a:r>
              <a:rPr lang="es-ES" sz="2800" u="sng" dirty="0"/>
              <a:t>Ley 42/2007: </a:t>
            </a:r>
          </a:p>
          <a:p>
            <a:pPr lvl="1">
              <a:spcAft>
                <a:spcPts val="1800"/>
              </a:spcAft>
            </a:pPr>
            <a:r>
              <a:rPr lang="es-ES" sz="2800" dirty="0"/>
              <a:t>Espacios naturales protegidos; Espacios protegidos red Natura 2000; </a:t>
            </a:r>
            <a:r>
              <a:rPr lang="pt-BR" sz="2800" dirty="0"/>
              <a:t>Áreas protegidas por instrumentos Internacionales</a:t>
            </a:r>
          </a:p>
          <a:p>
            <a:pPr lvl="1">
              <a:spcAft>
                <a:spcPts val="600"/>
              </a:spcAft>
            </a:pPr>
            <a:r>
              <a:rPr lang="es-ES" sz="2800" u="sng" dirty="0"/>
              <a:t>El papel del espacio protegido frente al CC</a:t>
            </a:r>
          </a:p>
          <a:p>
            <a:pPr marL="1600200" lvl="2" indent="-685800">
              <a:spcAft>
                <a:spcPts val="600"/>
              </a:spcAft>
              <a:buFont typeface="Wingdings" panose="05000000000000000000" pitchFamily="2" charset="2"/>
              <a:buChar char="ü"/>
            </a:pPr>
            <a:r>
              <a:rPr lang="es-ES" sz="2800" dirty="0"/>
              <a:t>Receptor de impactos</a:t>
            </a:r>
          </a:p>
          <a:p>
            <a:pPr marL="1600200" lvl="2" indent="-685800">
              <a:spcAft>
                <a:spcPts val="600"/>
              </a:spcAft>
              <a:buFont typeface="Wingdings" panose="05000000000000000000" pitchFamily="2" charset="2"/>
              <a:buChar char="ü"/>
            </a:pPr>
            <a:r>
              <a:rPr lang="es-ES" sz="2800" dirty="0"/>
              <a:t>Papel amortiguador frente a los efectos del cambio climático</a:t>
            </a:r>
          </a:p>
          <a:p>
            <a:pPr marL="1600200" lvl="2" indent="-685800">
              <a:spcAft>
                <a:spcPts val="600"/>
              </a:spcAft>
              <a:buFont typeface="Wingdings" panose="05000000000000000000" pitchFamily="2" charset="2"/>
              <a:buChar char="ü"/>
            </a:pPr>
            <a:r>
              <a:rPr lang="es-ES" sz="2800" dirty="0"/>
              <a:t>El papel de los refugios climáticos</a:t>
            </a:r>
          </a:p>
        </p:txBody>
      </p:sp>
      <p:sp>
        <p:nvSpPr>
          <p:cNvPr id="16" name="CuadroTexto 15">
            <a:extLst>
              <a:ext uri="{FF2B5EF4-FFF2-40B4-BE49-F238E27FC236}">
                <a16:creationId xmlns:a16="http://schemas.microsoft.com/office/drawing/2014/main" id="{361168C6-554B-B42E-BB08-946EAD43AE6B}"/>
              </a:ext>
            </a:extLst>
          </p:cNvPr>
          <p:cNvSpPr txBox="1"/>
          <p:nvPr/>
        </p:nvSpPr>
        <p:spPr>
          <a:xfrm>
            <a:off x="527382" y="5480752"/>
            <a:ext cx="11137237" cy="954107"/>
          </a:xfrm>
          <a:prstGeom prst="rect">
            <a:avLst/>
          </a:prstGeom>
          <a:noFill/>
          <a:ln>
            <a:solidFill>
              <a:schemeClr val="tx1"/>
            </a:solidFill>
          </a:ln>
        </p:spPr>
        <p:txBody>
          <a:bodyPr wrap="square">
            <a:spAutoFit/>
          </a:bodyPr>
          <a:lstStyle/>
          <a:p>
            <a:pPr algn="ctr"/>
            <a:r>
              <a:rPr lang="es-ES" sz="2800" dirty="0"/>
              <a:t>¿Qué retos que plantean los límites administrativos de los espacios protegidos?</a:t>
            </a:r>
          </a:p>
        </p:txBody>
      </p:sp>
      <p:sp>
        <p:nvSpPr>
          <p:cNvPr id="8" name="Título 1">
            <a:extLst>
              <a:ext uri="{FF2B5EF4-FFF2-40B4-BE49-F238E27FC236}">
                <a16:creationId xmlns:a16="http://schemas.microsoft.com/office/drawing/2014/main" id="{D8240243-C4AC-ED03-2CA1-07E7EC242C1F}"/>
              </a:ext>
            </a:extLst>
          </p:cNvPr>
          <p:cNvSpPr txBox="1">
            <a:spLocks/>
          </p:cNvSpPr>
          <p:nvPr/>
        </p:nvSpPr>
        <p:spPr>
          <a:xfrm>
            <a:off x="527382" y="936000"/>
            <a:ext cx="11137237" cy="720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rPr>
              <a:t>Los Espacios Protegidos frente al cambio climático</a:t>
            </a:r>
          </a:p>
        </p:txBody>
      </p:sp>
    </p:spTree>
    <p:extLst>
      <p:ext uri="{BB962C8B-B14F-4D97-AF65-F5344CB8AC3E}">
        <p14:creationId xmlns:p14="http://schemas.microsoft.com/office/powerpoint/2010/main" val="58874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1C1C6D76-E10C-DED4-C441-1BE09539DB9B}"/>
              </a:ext>
            </a:extLst>
          </p:cNvPr>
          <p:cNvSpPr txBox="1"/>
          <p:nvPr/>
        </p:nvSpPr>
        <p:spPr>
          <a:xfrm>
            <a:off x="191344" y="1663055"/>
            <a:ext cx="11898784" cy="5170646"/>
          </a:xfrm>
          <a:prstGeom prst="rect">
            <a:avLst/>
          </a:prstGeom>
          <a:noFill/>
        </p:spPr>
        <p:txBody>
          <a:bodyPr wrap="square">
            <a:spAutoFit/>
          </a:bodyPr>
          <a:lstStyle/>
          <a:p>
            <a:pPr algn="just"/>
            <a:r>
              <a:rPr lang="es-ES" sz="2400" u="sng" dirty="0"/>
              <a:t>Artículo 24. Protección de la biodiversidad frente al cambio climático</a:t>
            </a:r>
          </a:p>
          <a:p>
            <a:pPr algn="just"/>
            <a:endParaRPr lang="es-ES" dirty="0"/>
          </a:p>
          <a:p>
            <a:pPr algn="just"/>
            <a:r>
              <a:rPr lang="es-ES" dirty="0"/>
              <a:t>3. En el plazo de tres años desde la aprobación de la ley, se presentará a la Conferencia Sectorial de Medio Ambiente una </a:t>
            </a:r>
            <a:r>
              <a:rPr lang="es-ES" b="1" dirty="0"/>
              <a:t>evaluación de la representatividad a medio y largo plazo de las redes de espacios naturales protegidos y espacios de la Red Natura 2000, en los diferentes escenarios climáticos</a:t>
            </a:r>
            <a:r>
              <a:rPr lang="es-ES" dirty="0"/>
              <a:t> posibles, con el fin de que, por parte de las administraciones competentes, se dispongan las medidas oportunas para que dichas redes sigan cumpliendo en los plazos mencionados los objetivos de conservación de hábitats y especies para las que fueron diseñadas. </a:t>
            </a:r>
          </a:p>
          <a:p>
            <a:pPr algn="just"/>
            <a:endParaRPr lang="es-ES" dirty="0"/>
          </a:p>
          <a:p>
            <a:pPr algn="just"/>
            <a:r>
              <a:rPr lang="es-ES" dirty="0"/>
              <a:t>4. La Administración General del Estado y la de las Comunidades Autónomas, en el ámbito de sus respectivas competencias, </a:t>
            </a:r>
            <a:r>
              <a:rPr lang="es-ES" b="1" dirty="0"/>
              <a:t>incluirán en la actualización y revisión de los planes o instrumentos de gestión de los Espacios Naturales Protegidos y espacios de la red Natura 2000 un apartado sobre adaptación de los mismos al cambio climático </a:t>
            </a:r>
            <a:r>
              <a:rPr lang="es-ES" dirty="0"/>
              <a:t>con, al menos, un diagnóstico que incluya un listado de especies y hábitats especialmente vulnerables, objetivos, acciones e indicadores de progreso y cumplimiento, así como un plan de conectividad con otros espacios protegidos. </a:t>
            </a:r>
          </a:p>
          <a:p>
            <a:pPr algn="just"/>
            <a:endParaRPr lang="es-ES" dirty="0"/>
          </a:p>
          <a:p>
            <a:pPr algn="just"/>
            <a:r>
              <a:rPr lang="es-ES" dirty="0"/>
              <a:t>5. En un plazo de cinco años desde la entrada en vigor de la presente ley se </a:t>
            </a:r>
            <a:r>
              <a:rPr lang="es-ES" b="1" dirty="0"/>
              <a:t>actualizarán todos los atlas nacionales a los que hace referencia el Real Decreto 556/2011, de 20 de abril</a:t>
            </a:r>
            <a:r>
              <a:rPr lang="es-ES" dirty="0"/>
              <a:t>, para el desarrollo del Inventario Español del Patrimonio Natural y la Biodiversidad, en los que incluirá un análisis específico sobre el impacto que tendrá el cambio climático sobre las especies considerando los principales escenarios climáticos contemplados en ese momento.</a:t>
            </a:r>
          </a:p>
        </p:txBody>
      </p:sp>
      <p:sp>
        <p:nvSpPr>
          <p:cNvPr id="5" name="Título 1">
            <a:extLst>
              <a:ext uri="{FF2B5EF4-FFF2-40B4-BE49-F238E27FC236}">
                <a16:creationId xmlns:a16="http://schemas.microsoft.com/office/drawing/2014/main" id="{AA574005-A6F8-5EFB-B3B5-EF3AF0FFD5D5}"/>
              </a:ext>
            </a:extLst>
          </p:cNvPr>
          <p:cNvSpPr txBox="1">
            <a:spLocks/>
          </p:cNvSpPr>
          <p:nvPr/>
        </p:nvSpPr>
        <p:spPr>
          <a:xfrm>
            <a:off x="527382" y="936000"/>
            <a:ext cx="11137237" cy="720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i="0" u="none" strike="noStrike" kern="1200" cap="none" spc="0" normalizeH="0" baseline="0" noProof="0" dirty="0">
                <a:ln>
                  <a:noFill/>
                </a:ln>
                <a:solidFill>
                  <a:prstClr val="black"/>
                </a:solidFill>
                <a:effectLst/>
                <a:uLnTx/>
                <a:uFillTx/>
                <a:latin typeface="+mn-lt"/>
                <a:ea typeface="+mn-ea"/>
                <a:cs typeface="+mn-cs"/>
              </a:rPr>
              <a:t>La biodiversidad en la </a:t>
            </a:r>
            <a:r>
              <a:rPr lang="es-ES" sz="3200" dirty="0">
                <a:latin typeface="+mn-lt"/>
              </a:rPr>
              <a:t>Ley 7/2021, de </a:t>
            </a:r>
            <a:r>
              <a:rPr lang="es-ES" sz="3200" dirty="0" err="1">
                <a:latin typeface="+mn-lt"/>
              </a:rPr>
              <a:t>cc</a:t>
            </a:r>
            <a:r>
              <a:rPr lang="es-ES" sz="3200" dirty="0">
                <a:latin typeface="+mn-lt"/>
              </a:rPr>
              <a:t> y transición energética</a:t>
            </a:r>
            <a:endParaRPr kumimoji="0" lang="es-ES" sz="320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20603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4" descr="Interfaz de usuario gráfica, Sitio web&#10;&#10;Descripción generada automáticamente">
            <a:extLst>
              <a:ext uri="{FF2B5EF4-FFF2-40B4-BE49-F238E27FC236}">
                <a16:creationId xmlns:a16="http://schemas.microsoft.com/office/drawing/2014/main" id="{63E07CCA-287D-75AC-9C4B-1A15A5B0A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941" y="945315"/>
            <a:ext cx="2970570" cy="4208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a:extLst>
              <a:ext uri="{FF2B5EF4-FFF2-40B4-BE49-F238E27FC236}">
                <a16:creationId xmlns:a16="http://schemas.microsoft.com/office/drawing/2014/main" id="{CA671AC7-973A-B5C3-A349-0F6D73503B2E}"/>
              </a:ext>
            </a:extLst>
          </p:cNvPr>
          <p:cNvSpPr txBox="1"/>
          <p:nvPr/>
        </p:nvSpPr>
        <p:spPr>
          <a:xfrm>
            <a:off x="1083541" y="919900"/>
            <a:ext cx="4429125" cy="4462760"/>
          </a:xfrm>
          <a:prstGeom prst="rect">
            <a:avLst/>
          </a:prstGeom>
          <a:solidFill>
            <a:schemeClr val="bg1"/>
          </a:solidFill>
        </p:spPr>
        <p:txBody>
          <a:bodyPr>
            <a:spAutoFit/>
          </a:bodyPr>
          <a:lstStyle/>
          <a:p>
            <a:pPr>
              <a:spcAft>
                <a:spcPts val="600"/>
              </a:spcAft>
              <a:defRPr/>
            </a:pPr>
            <a:r>
              <a:rPr lang="es-ES" sz="1600" dirty="0">
                <a:latin typeface="Calibri Light" panose="020F0302020204030204" pitchFamily="34" charset="0"/>
                <a:cs typeface="Calibri Light" panose="020F0302020204030204" pitchFamily="34" charset="0"/>
              </a:rPr>
              <a:t>ÍNDICE</a:t>
            </a:r>
          </a:p>
          <a:p>
            <a:pPr marL="252000" indent="-252000">
              <a:spcAft>
                <a:spcPts val="600"/>
              </a:spcAft>
              <a:buFont typeface="+mj-lt"/>
              <a:buAutoNum type="arabicPeriod"/>
              <a:defRPr/>
            </a:pPr>
            <a:r>
              <a:rPr lang="es-ES" sz="1600" dirty="0">
                <a:latin typeface="Calibri Light" panose="020F0302020204030204" pitchFamily="34" charset="0"/>
                <a:cs typeface="Calibri Light" panose="020F0302020204030204" pitchFamily="34" charset="0"/>
              </a:rPr>
              <a:t>El cambio climático en España: impactos y riesgos</a:t>
            </a:r>
          </a:p>
          <a:p>
            <a:pPr marL="252000" indent="-252000">
              <a:spcAft>
                <a:spcPts val="600"/>
              </a:spcAft>
              <a:buFont typeface="+mj-lt"/>
              <a:buAutoNum type="arabicPeriod"/>
              <a:defRPr/>
            </a:pPr>
            <a:r>
              <a:rPr lang="es-ES" sz="1600" dirty="0">
                <a:latin typeface="Calibri Light" panose="020F0302020204030204" pitchFamily="34" charset="0"/>
                <a:cs typeface="Calibri Light" panose="020F0302020204030204" pitchFamily="34" charset="0"/>
              </a:rPr>
              <a:t>Las políticas de adaptación al cambio climático</a:t>
            </a:r>
          </a:p>
          <a:p>
            <a:pPr marL="252000" indent="-252000">
              <a:spcAft>
                <a:spcPts val="600"/>
              </a:spcAft>
              <a:buFont typeface="+mj-lt"/>
              <a:buAutoNum type="arabicPeriod"/>
              <a:defRPr/>
            </a:pPr>
            <a:r>
              <a:rPr lang="es-ES" sz="1600" dirty="0">
                <a:latin typeface="Calibri Light" panose="020F0302020204030204" pitchFamily="34" charset="0"/>
                <a:cs typeface="Calibri Light" panose="020F0302020204030204" pitchFamily="34" charset="0"/>
              </a:rPr>
              <a:t>El proceso de definición del PNACC 2021-2030</a:t>
            </a:r>
          </a:p>
          <a:p>
            <a:pPr marL="252000" indent="-252000">
              <a:spcAft>
                <a:spcPts val="600"/>
              </a:spcAft>
              <a:buFont typeface="+mj-lt"/>
              <a:buAutoNum type="arabicPeriod"/>
              <a:defRPr/>
            </a:pPr>
            <a:r>
              <a:rPr lang="es-ES" sz="1600" dirty="0">
                <a:latin typeface="Calibri Light" panose="020F0302020204030204" pitchFamily="34" charset="0"/>
                <a:cs typeface="Calibri Light" panose="020F0302020204030204" pitchFamily="34" charset="0"/>
              </a:rPr>
              <a:t>Objetivos del II Plan Nacional de Adaptación</a:t>
            </a:r>
          </a:p>
          <a:p>
            <a:pPr marL="252000" indent="-252000">
              <a:spcAft>
                <a:spcPts val="600"/>
              </a:spcAft>
              <a:buFont typeface="+mj-lt"/>
              <a:buAutoNum type="arabicPeriod"/>
              <a:defRPr/>
            </a:pPr>
            <a:r>
              <a:rPr lang="es-ES" sz="1600" dirty="0">
                <a:latin typeface="Calibri Light" panose="020F0302020204030204" pitchFamily="34" charset="0"/>
                <a:cs typeface="Calibri Light" panose="020F0302020204030204" pitchFamily="34" charset="0"/>
              </a:rPr>
              <a:t>Principios orientadores</a:t>
            </a:r>
          </a:p>
          <a:p>
            <a:pPr marL="252000" indent="-252000">
              <a:spcAft>
                <a:spcPts val="600"/>
              </a:spcAft>
              <a:buFont typeface="+mj-lt"/>
              <a:buAutoNum type="arabicPeriod"/>
              <a:defRPr/>
            </a:pPr>
            <a:r>
              <a:rPr lang="es-ES" sz="1600" dirty="0">
                <a:latin typeface="Calibri Light" panose="020F0302020204030204" pitchFamily="34" charset="0"/>
                <a:cs typeface="Calibri Light" panose="020F0302020204030204" pitchFamily="34" charset="0"/>
              </a:rPr>
              <a:t>Componentes estratégicos para la acción</a:t>
            </a:r>
          </a:p>
          <a:p>
            <a:pPr marL="252000" indent="-252000">
              <a:spcAft>
                <a:spcPts val="600"/>
              </a:spcAft>
              <a:buFont typeface="+mj-lt"/>
              <a:buAutoNum type="arabicPeriod"/>
              <a:defRPr/>
            </a:pPr>
            <a:r>
              <a:rPr lang="es-ES" sz="1600" dirty="0">
                <a:latin typeface="Calibri Light" panose="020F0302020204030204" pitchFamily="34" charset="0"/>
                <a:cs typeface="Calibri Light" panose="020F0302020204030204" pitchFamily="34" charset="0"/>
              </a:rPr>
              <a:t>Objetivos por ámbitos de trabajo</a:t>
            </a:r>
          </a:p>
          <a:p>
            <a:pPr marL="252000" indent="-252000">
              <a:spcAft>
                <a:spcPts val="600"/>
              </a:spcAft>
              <a:buFont typeface="+mj-lt"/>
              <a:buAutoNum type="arabicPeriod"/>
              <a:defRPr/>
            </a:pPr>
            <a:r>
              <a:rPr lang="es-ES" sz="1600" dirty="0">
                <a:latin typeface="Calibri Light" panose="020F0302020204030204" pitchFamily="34" charset="0"/>
                <a:cs typeface="Calibri Light" panose="020F0302020204030204" pitchFamily="34" charset="0"/>
              </a:rPr>
              <a:t>Aspectos transversales</a:t>
            </a:r>
          </a:p>
          <a:p>
            <a:pPr marL="252000" indent="-252000">
              <a:spcAft>
                <a:spcPts val="600"/>
              </a:spcAft>
              <a:buFont typeface="+mj-lt"/>
              <a:buAutoNum type="arabicPeriod"/>
              <a:defRPr/>
            </a:pPr>
            <a:r>
              <a:rPr lang="es-ES" sz="1600" dirty="0">
                <a:latin typeface="Calibri Light" panose="020F0302020204030204" pitchFamily="34" charset="0"/>
                <a:cs typeface="Calibri Light" panose="020F0302020204030204" pitchFamily="34" charset="0"/>
              </a:rPr>
              <a:t>Financiación</a:t>
            </a:r>
          </a:p>
          <a:p>
            <a:pPr marL="252000" indent="-252000">
              <a:spcAft>
                <a:spcPts val="600"/>
              </a:spcAft>
              <a:buFont typeface="+mj-lt"/>
              <a:buAutoNum type="arabicPeriod"/>
              <a:defRPr/>
            </a:pPr>
            <a:r>
              <a:rPr lang="es-ES" sz="1600" dirty="0">
                <a:latin typeface="Calibri Light" panose="020F0302020204030204" pitchFamily="34" charset="0"/>
                <a:cs typeface="Calibri Light" panose="020F0302020204030204" pitchFamily="34" charset="0"/>
              </a:rPr>
              <a:t>Información, seguimiento y evaluación</a:t>
            </a:r>
          </a:p>
          <a:p>
            <a:pPr marL="252000" indent="-252000">
              <a:spcAft>
                <a:spcPts val="600"/>
              </a:spcAft>
              <a:buFont typeface="+mj-lt"/>
              <a:buAutoNum type="arabicPeriod"/>
              <a:defRPr/>
            </a:pPr>
            <a:r>
              <a:rPr lang="es-ES" sz="1600" dirty="0">
                <a:latin typeface="Calibri Light" panose="020F0302020204030204" pitchFamily="34" charset="0"/>
                <a:cs typeface="Calibri Light" panose="020F0302020204030204" pitchFamily="34" charset="0"/>
              </a:rPr>
              <a:t>Coordinación y gestión del Plan</a:t>
            </a:r>
          </a:p>
          <a:p>
            <a:pPr>
              <a:defRPr/>
            </a:pPr>
            <a:endParaRPr lang="es-ES" sz="1600" dirty="0">
              <a:latin typeface="Calibri Light" panose="020F0302020204030204" pitchFamily="34" charset="0"/>
              <a:cs typeface="Calibri Light" panose="020F0302020204030204" pitchFamily="34" charset="0"/>
            </a:endParaRPr>
          </a:p>
        </p:txBody>
      </p:sp>
      <p:sp>
        <p:nvSpPr>
          <p:cNvPr id="4" name="Forma libre: forma 3">
            <a:extLst>
              <a:ext uri="{FF2B5EF4-FFF2-40B4-BE49-F238E27FC236}">
                <a16:creationId xmlns:a16="http://schemas.microsoft.com/office/drawing/2014/main" id="{4245EC33-954C-91A5-83FD-E2C2A1DFECD3}"/>
              </a:ext>
            </a:extLst>
          </p:cNvPr>
          <p:cNvSpPr/>
          <p:nvPr/>
        </p:nvSpPr>
        <p:spPr>
          <a:xfrm>
            <a:off x="619433" y="206478"/>
            <a:ext cx="9291484" cy="5835569"/>
          </a:xfrm>
          <a:custGeom>
            <a:avLst/>
            <a:gdLst>
              <a:gd name="connsiteX0" fmla="*/ 0 w 8508037"/>
              <a:gd name="connsiteY0" fmla="*/ 6094907 h 6119611"/>
              <a:gd name="connsiteX1" fmla="*/ 412955 w 8508037"/>
              <a:gd name="connsiteY1" fmla="*/ 5976920 h 6119611"/>
              <a:gd name="connsiteX2" fmla="*/ 2418736 w 8508037"/>
              <a:gd name="connsiteY2" fmla="*/ 5003526 h 6119611"/>
              <a:gd name="connsiteX3" fmla="*/ 3893574 w 8508037"/>
              <a:gd name="connsiteY3" fmla="*/ 3410700 h 6119611"/>
              <a:gd name="connsiteX4" fmla="*/ 7167716 w 8508037"/>
              <a:gd name="connsiteY4" fmla="*/ 1788378 h 6119611"/>
              <a:gd name="connsiteX5" fmla="*/ 8406581 w 8508037"/>
              <a:gd name="connsiteY5" fmla="*/ 166055 h 6119611"/>
              <a:gd name="connsiteX6" fmla="*/ 8347587 w 8508037"/>
              <a:gd name="connsiteY6" fmla="*/ 136559 h 6119611"/>
              <a:gd name="connsiteX0" fmla="*/ 0 w 8406581"/>
              <a:gd name="connsiteY0" fmla="*/ 5928852 h 5953556"/>
              <a:gd name="connsiteX1" fmla="*/ 412955 w 8406581"/>
              <a:gd name="connsiteY1" fmla="*/ 5810865 h 5953556"/>
              <a:gd name="connsiteX2" fmla="*/ 2418736 w 8406581"/>
              <a:gd name="connsiteY2" fmla="*/ 4837471 h 5953556"/>
              <a:gd name="connsiteX3" fmla="*/ 3893574 w 8406581"/>
              <a:gd name="connsiteY3" fmla="*/ 3244645 h 5953556"/>
              <a:gd name="connsiteX4" fmla="*/ 7167716 w 8406581"/>
              <a:gd name="connsiteY4" fmla="*/ 1622323 h 5953556"/>
              <a:gd name="connsiteX5" fmla="*/ 8406581 w 8406581"/>
              <a:gd name="connsiteY5" fmla="*/ 0 h 5953556"/>
              <a:gd name="connsiteX0" fmla="*/ 0 w 9291484"/>
              <a:gd name="connsiteY0" fmla="*/ 5810865 h 5835569"/>
              <a:gd name="connsiteX1" fmla="*/ 412955 w 9291484"/>
              <a:gd name="connsiteY1" fmla="*/ 5692878 h 5835569"/>
              <a:gd name="connsiteX2" fmla="*/ 2418736 w 9291484"/>
              <a:gd name="connsiteY2" fmla="*/ 4719484 h 5835569"/>
              <a:gd name="connsiteX3" fmla="*/ 3893574 w 9291484"/>
              <a:gd name="connsiteY3" fmla="*/ 3126658 h 5835569"/>
              <a:gd name="connsiteX4" fmla="*/ 7167716 w 9291484"/>
              <a:gd name="connsiteY4" fmla="*/ 1504336 h 5835569"/>
              <a:gd name="connsiteX5" fmla="*/ 9291484 w 9291484"/>
              <a:gd name="connsiteY5" fmla="*/ 0 h 5835569"/>
              <a:gd name="connsiteX0" fmla="*/ 0 w 9291484"/>
              <a:gd name="connsiteY0" fmla="*/ 5810865 h 5835569"/>
              <a:gd name="connsiteX1" fmla="*/ 412955 w 9291484"/>
              <a:gd name="connsiteY1" fmla="*/ 5692878 h 5835569"/>
              <a:gd name="connsiteX2" fmla="*/ 2418736 w 9291484"/>
              <a:gd name="connsiteY2" fmla="*/ 4719484 h 5835569"/>
              <a:gd name="connsiteX3" fmla="*/ 3893574 w 9291484"/>
              <a:gd name="connsiteY3" fmla="*/ 3126658 h 5835569"/>
              <a:gd name="connsiteX4" fmla="*/ 7787148 w 9291484"/>
              <a:gd name="connsiteY4" fmla="*/ 1976284 h 5835569"/>
              <a:gd name="connsiteX5" fmla="*/ 9291484 w 9291484"/>
              <a:gd name="connsiteY5" fmla="*/ 0 h 58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1484" h="5835569">
                <a:moveTo>
                  <a:pt x="0" y="5810865"/>
                </a:moveTo>
                <a:cubicBezTo>
                  <a:pt x="4916" y="5842820"/>
                  <a:pt x="9832" y="5874775"/>
                  <a:pt x="412955" y="5692878"/>
                </a:cubicBezTo>
                <a:cubicBezTo>
                  <a:pt x="816078" y="5510981"/>
                  <a:pt x="1838633" y="5147187"/>
                  <a:pt x="2418736" y="4719484"/>
                </a:cubicBezTo>
                <a:cubicBezTo>
                  <a:pt x="2998839" y="4291781"/>
                  <a:pt x="2998839" y="3583858"/>
                  <a:pt x="3893574" y="3126658"/>
                </a:cubicBezTo>
                <a:cubicBezTo>
                  <a:pt x="4788309" y="2669458"/>
                  <a:pt x="6887496" y="2497394"/>
                  <a:pt x="7787148" y="1976284"/>
                </a:cubicBezTo>
                <a:cubicBezTo>
                  <a:pt x="8686800" y="1455174"/>
                  <a:pt x="9291484" y="0"/>
                  <a:pt x="929148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C68C16C8-8094-82B4-6D7D-3E6A7104D5F2}"/>
              </a:ext>
            </a:extLst>
          </p:cNvPr>
          <p:cNvSpPr/>
          <p:nvPr/>
        </p:nvSpPr>
        <p:spPr>
          <a:xfrm>
            <a:off x="5828828" y="293663"/>
            <a:ext cx="6429674" cy="6613499"/>
          </a:xfrm>
          <a:custGeom>
            <a:avLst/>
            <a:gdLst>
              <a:gd name="connsiteX0" fmla="*/ 0 w 8508037"/>
              <a:gd name="connsiteY0" fmla="*/ 6094907 h 6119611"/>
              <a:gd name="connsiteX1" fmla="*/ 412955 w 8508037"/>
              <a:gd name="connsiteY1" fmla="*/ 5976920 h 6119611"/>
              <a:gd name="connsiteX2" fmla="*/ 2418736 w 8508037"/>
              <a:gd name="connsiteY2" fmla="*/ 5003526 h 6119611"/>
              <a:gd name="connsiteX3" fmla="*/ 3893574 w 8508037"/>
              <a:gd name="connsiteY3" fmla="*/ 3410700 h 6119611"/>
              <a:gd name="connsiteX4" fmla="*/ 7167716 w 8508037"/>
              <a:gd name="connsiteY4" fmla="*/ 1788378 h 6119611"/>
              <a:gd name="connsiteX5" fmla="*/ 8406581 w 8508037"/>
              <a:gd name="connsiteY5" fmla="*/ 166055 h 6119611"/>
              <a:gd name="connsiteX6" fmla="*/ 8347587 w 8508037"/>
              <a:gd name="connsiteY6" fmla="*/ 136559 h 6119611"/>
              <a:gd name="connsiteX0" fmla="*/ 0 w 10624331"/>
              <a:gd name="connsiteY0" fmla="*/ 6063789 h 6088493"/>
              <a:gd name="connsiteX1" fmla="*/ 412955 w 10624331"/>
              <a:gd name="connsiteY1" fmla="*/ 5945802 h 6088493"/>
              <a:gd name="connsiteX2" fmla="*/ 2418736 w 10624331"/>
              <a:gd name="connsiteY2" fmla="*/ 4972408 h 6088493"/>
              <a:gd name="connsiteX3" fmla="*/ 3893574 w 10624331"/>
              <a:gd name="connsiteY3" fmla="*/ 3379582 h 6088493"/>
              <a:gd name="connsiteX4" fmla="*/ 7167716 w 10624331"/>
              <a:gd name="connsiteY4" fmla="*/ 1757260 h 6088493"/>
              <a:gd name="connsiteX5" fmla="*/ 8406581 w 10624331"/>
              <a:gd name="connsiteY5" fmla="*/ 134937 h 6088493"/>
              <a:gd name="connsiteX6" fmla="*/ 10618839 w 10624331"/>
              <a:gd name="connsiteY6" fmla="*/ 193932 h 6088493"/>
              <a:gd name="connsiteX0" fmla="*/ 0 w 10632351"/>
              <a:gd name="connsiteY0" fmla="*/ 5876080 h 5900784"/>
              <a:gd name="connsiteX1" fmla="*/ 412955 w 10632351"/>
              <a:gd name="connsiteY1" fmla="*/ 5758093 h 5900784"/>
              <a:gd name="connsiteX2" fmla="*/ 2418736 w 10632351"/>
              <a:gd name="connsiteY2" fmla="*/ 4784699 h 5900784"/>
              <a:gd name="connsiteX3" fmla="*/ 3893574 w 10632351"/>
              <a:gd name="connsiteY3" fmla="*/ 3191873 h 5900784"/>
              <a:gd name="connsiteX4" fmla="*/ 7167716 w 10632351"/>
              <a:gd name="connsiteY4" fmla="*/ 1569551 h 5900784"/>
              <a:gd name="connsiteX5" fmla="*/ 9733936 w 10632351"/>
              <a:gd name="connsiteY5" fmla="*/ 1894015 h 5900784"/>
              <a:gd name="connsiteX6" fmla="*/ 10618839 w 10632351"/>
              <a:gd name="connsiteY6" fmla="*/ 6223 h 5900784"/>
              <a:gd name="connsiteX0" fmla="*/ 0 w 10953268"/>
              <a:gd name="connsiteY0" fmla="*/ 5876080 h 5900784"/>
              <a:gd name="connsiteX1" fmla="*/ 412955 w 10953268"/>
              <a:gd name="connsiteY1" fmla="*/ 5758093 h 5900784"/>
              <a:gd name="connsiteX2" fmla="*/ 2418736 w 10953268"/>
              <a:gd name="connsiteY2" fmla="*/ 4784699 h 5900784"/>
              <a:gd name="connsiteX3" fmla="*/ 3893574 w 10953268"/>
              <a:gd name="connsiteY3" fmla="*/ 3191873 h 5900784"/>
              <a:gd name="connsiteX4" fmla="*/ 7167716 w 10953268"/>
              <a:gd name="connsiteY4" fmla="*/ 1569551 h 5900784"/>
              <a:gd name="connsiteX5" fmla="*/ 9733936 w 10953268"/>
              <a:gd name="connsiteY5" fmla="*/ 1894015 h 5900784"/>
              <a:gd name="connsiteX6" fmla="*/ 10943304 w 10953268"/>
              <a:gd name="connsiteY6" fmla="*/ 6223 h 5900784"/>
              <a:gd name="connsiteX0" fmla="*/ 0 w 10953268"/>
              <a:gd name="connsiteY0" fmla="*/ 5876080 h 5900784"/>
              <a:gd name="connsiteX1" fmla="*/ 412955 w 10953268"/>
              <a:gd name="connsiteY1" fmla="*/ 5758093 h 5900784"/>
              <a:gd name="connsiteX2" fmla="*/ 2418736 w 10953268"/>
              <a:gd name="connsiteY2" fmla="*/ 4784699 h 5900784"/>
              <a:gd name="connsiteX3" fmla="*/ 3893574 w 10953268"/>
              <a:gd name="connsiteY3" fmla="*/ 3191873 h 5900784"/>
              <a:gd name="connsiteX4" fmla="*/ 8406581 w 10953268"/>
              <a:gd name="connsiteY4" fmla="*/ 3693319 h 5900784"/>
              <a:gd name="connsiteX5" fmla="*/ 9733936 w 10953268"/>
              <a:gd name="connsiteY5" fmla="*/ 1894015 h 5900784"/>
              <a:gd name="connsiteX6" fmla="*/ 10943304 w 10953268"/>
              <a:gd name="connsiteY6" fmla="*/ 6223 h 5900784"/>
              <a:gd name="connsiteX0" fmla="*/ 0 w 10953268"/>
              <a:gd name="connsiteY0" fmla="*/ 5876080 h 5900784"/>
              <a:gd name="connsiteX1" fmla="*/ 412955 w 10953268"/>
              <a:gd name="connsiteY1" fmla="*/ 5758093 h 5900784"/>
              <a:gd name="connsiteX2" fmla="*/ 2418736 w 10953268"/>
              <a:gd name="connsiteY2" fmla="*/ 4784699 h 5900784"/>
              <a:gd name="connsiteX3" fmla="*/ 5515897 w 10953268"/>
              <a:gd name="connsiteY3" fmla="*/ 4371744 h 5900784"/>
              <a:gd name="connsiteX4" fmla="*/ 8406581 w 10953268"/>
              <a:gd name="connsiteY4" fmla="*/ 3693319 h 5900784"/>
              <a:gd name="connsiteX5" fmla="*/ 9733936 w 10953268"/>
              <a:gd name="connsiteY5" fmla="*/ 1894015 h 5900784"/>
              <a:gd name="connsiteX6" fmla="*/ 10943304 w 10953268"/>
              <a:gd name="connsiteY6" fmla="*/ 6223 h 5900784"/>
              <a:gd name="connsiteX0" fmla="*/ 76109 w 11029377"/>
              <a:gd name="connsiteY0" fmla="*/ 5876080 h 6141442"/>
              <a:gd name="connsiteX1" fmla="*/ 489064 w 11029377"/>
              <a:gd name="connsiteY1" fmla="*/ 5758093 h 6141442"/>
              <a:gd name="connsiteX2" fmla="*/ 4618613 w 11029377"/>
              <a:gd name="connsiteY2" fmla="*/ 6082557 h 6141442"/>
              <a:gd name="connsiteX3" fmla="*/ 5592006 w 11029377"/>
              <a:gd name="connsiteY3" fmla="*/ 4371744 h 6141442"/>
              <a:gd name="connsiteX4" fmla="*/ 8482690 w 11029377"/>
              <a:gd name="connsiteY4" fmla="*/ 3693319 h 6141442"/>
              <a:gd name="connsiteX5" fmla="*/ 9810045 w 11029377"/>
              <a:gd name="connsiteY5" fmla="*/ 1894015 h 6141442"/>
              <a:gd name="connsiteX6" fmla="*/ 11019413 w 11029377"/>
              <a:gd name="connsiteY6" fmla="*/ 6223 h 6141442"/>
              <a:gd name="connsiteX0" fmla="*/ 0 w 10953268"/>
              <a:gd name="connsiteY0" fmla="*/ 5876080 h 6530715"/>
              <a:gd name="connsiteX1" fmla="*/ 4454013 w 10953268"/>
              <a:gd name="connsiteY1" fmla="*/ 6525009 h 6530715"/>
              <a:gd name="connsiteX2" fmla="*/ 4542504 w 10953268"/>
              <a:gd name="connsiteY2" fmla="*/ 6082557 h 6530715"/>
              <a:gd name="connsiteX3" fmla="*/ 5515897 w 10953268"/>
              <a:gd name="connsiteY3" fmla="*/ 4371744 h 6530715"/>
              <a:gd name="connsiteX4" fmla="*/ 8406581 w 10953268"/>
              <a:gd name="connsiteY4" fmla="*/ 3693319 h 6530715"/>
              <a:gd name="connsiteX5" fmla="*/ 9733936 w 10953268"/>
              <a:gd name="connsiteY5" fmla="*/ 1894015 h 6530715"/>
              <a:gd name="connsiteX6" fmla="*/ 10943304 w 10953268"/>
              <a:gd name="connsiteY6" fmla="*/ 6223 h 6530715"/>
              <a:gd name="connsiteX0" fmla="*/ 1911688 w 6641137"/>
              <a:gd name="connsiteY0" fmla="*/ 6613499 h 6625599"/>
              <a:gd name="connsiteX1" fmla="*/ 141882 w 6641137"/>
              <a:gd name="connsiteY1" fmla="*/ 6525009 h 6625599"/>
              <a:gd name="connsiteX2" fmla="*/ 230373 w 6641137"/>
              <a:gd name="connsiteY2" fmla="*/ 6082557 h 6625599"/>
              <a:gd name="connsiteX3" fmla="*/ 1203766 w 6641137"/>
              <a:gd name="connsiteY3" fmla="*/ 4371744 h 6625599"/>
              <a:gd name="connsiteX4" fmla="*/ 4094450 w 6641137"/>
              <a:gd name="connsiteY4" fmla="*/ 3693319 h 6625599"/>
              <a:gd name="connsiteX5" fmla="*/ 5421805 w 6641137"/>
              <a:gd name="connsiteY5" fmla="*/ 1894015 h 6625599"/>
              <a:gd name="connsiteX6" fmla="*/ 6631173 w 6641137"/>
              <a:gd name="connsiteY6" fmla="*/ 6223 h 6625599"/>
              <a:gd name="connsiteX0" fmla="*/ 1700225 w 6429674"/>
              <a:gd name="connsiteY0" fmla="*/ 6613499 h 6613499"/>
              <a:gd name="connsiteX1" fmla="*/ 18910 w 6429674"/>
              <a:gd name="connsiteY1" fmla="*/ 6082557 h 6613499"/>
              <a:gd name="connsiteX2" fmla="*/ 992303 w 6429674"/>
              <a:gd name="connsiteY2" fmla="*/ 4371744 h 6613499"/>
              <a:gd name="connsiteX3" fmla="*/ 3882987 w 6429674"/>
              <a:gd name="connsiteY3" fmla="*/ 3693319 h 6613499"/>
              <a:gd name="connsiteX4" fmla="*/ 5210342 w 6429674"/>
              <a:gd name="connsiteY4" fmla="*/ 1894015 h 6613499"/>
              <a:gd name="connsiteX5" fmla="*/ 6419710 w 6429674"/>
              <a:gd name="connsiteY5" fmla="*/ 6223 h 661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674" h="6613499">
                <a:moveTo>
                  <a:pt x="1700225" y="6613499"/>
                </a:moveTo>
                <a:cubicBezTo>
                  <a:pt x="1349951" y="6502886"/>
                  <a:pt x="136897" y="6456183"/>
                  <a:pt x="18910" y="6082557"/>
                </a:cubicBezTo>
                <a:cubicBezTo>
                  <a:pt x="-99077" y="5708931"/>
                  <a:pt x="348290" y="4769950"/>
                  <a:pt x="992303" y="4371744"/>
                </a:cubicBezTo>
                <a:cubicBezTo>
                  <a:pt x="1636316" y="3973538"/>
                  <a:pt x="3179981" y="4106274"/>
                  <a:pt x="3882987" y="3693319"/>
                </a:cubicBezTo>
                <a:cubicBezTo>
                  <a:pt x="4585994" y="3280364"/>
                  <a:pt x="5210342" y="1894015"/>
                  <a:pt x="5210342" y="1894015"/>
                </a:cubicBezTo>
                <a:cubicBezTo>
                  <a:pt x="5406987" y="1618712"/>
                  <a:pt x="6547529" y="-116681"/>
                  <a:pt x="6419710" y="62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id="{C0EF2E30-8C20-A587-C74F-5AD754754D29}"/>
              </a:ext>
            </a:extLst>
          </p:cNvPr>
          <p:cNvPicPr>
            <a:picLocks noChangeAspect="1"/>
          </p:cNvPicPr>
          <p:nvPr/>
        </p:nvPicPr>
        <p:blipFill>
          <a:blip r:embed="rId3"/>
          <a:stretch>
            <a:fillRect/>
          </a:stretch>
        </p:blipFill>
        <p:spPr>
          <a:xfrm rot="1546722">
            <a:off x="10394819" y="1671976"/>
            <a:ext cx="504825" cy="619125"/>
          </a:xfrm>
          <a:prstGeom prst="rect">
            <a:avLst/>
          </a:prstGeom>
        </p:spPr>
      </p:pic>
      <p:pic>
        <p:nvPicPr>
          <p:cNvPr id="8" name="Imagen 7">
            <a:extLst>
              <a:ext uri="{FF2B5EF4-FFF2-40B4-BE49-F238E27FC236}">
                <a16:creationId xmlns:a16="http://schemas.microsoft.com/office/drawing/2014/main" id="{2C71A6A4-3F98-420C-6DB9-D7815971303F}"/>
              </a:ext>
            </a:extLst>
          </p:cNvPr>
          <p:cNvPicPr>
            <a:picLocks noChangeAspect="1"/>
          </p:cNvPicPr>
          <p:nvPr/>
        </p:nvPicPr>
        <p:blipFill>
          <a:blip r:embed="rId3"/>
          <a:stretch>
            <a:fillRect/>
          </a:stretch>
        </p:blipFill>
        <p:spPr>
          <a:xfrm rot="1546722">
            <a:off x="10191904" y="894919"/>
            <a:ext cx="504825" cy="619125"/>
          </a:xfrm>
          <a:prstGeom prst="rect">
            <a:avLst/>
          </a:prstGeom>
        </p:spPr>
      </p:pic>
      <p:pic>
        <p:nvPicPr>
          <p:cNvPr id="10" name="Imagen 9">
            <a:extLst>
              <a:ext uri="{FF2B5EF4-FFF2-40B4-BE49-F238E27FC236}">
                <a16:creationId xmlns:a16="http://schemas.microsoft.com/office/drawing/2014/main" id="{6F3DB114-6C84-2917-C205-F4506DD20143}"/>
              </a:ext>
            </a:extLst>
          </p:cNvPr>
          <p:cNvPicPr>
            <a:picLocks noChangeAspect="1"/>
          </p:cNvPicPr>
          <p:nvPr/>
        </p:nvPicPr>
        <p:blipFill>
          <a:blip r:embed="rId4"/>
          <a:stretch>
            <a:fillRect/>
          </a:stretch>
        </p:blipFill>
        <p:spPr>
          <a:xfrm rot="2500346">
            <a:off x="3804308" y="4945514"/>
            <a:ext cx="685800" cy="638175"/>
          </a:xfrm>
          <a:prstGeom prst="rect">
            <a:avLst/>
          </a:prstGeom>
        </p:spPr>
      </p:pic>
      <p:pic>
        <p:nvPicPr>
          <p:cNvPr id="11" name="Imagen 10">
            <a:extLst>
              <a:ext uri="{FF2B5EF4-FFF2-40B4-BE49-F238E27FC236}">
                <a16:creationId xmlns:a16="http://schemas.microsoft.com/office/drawing/2014/main" id="{E99DDB4E-0E63-771A-68E4-B215ABB8F07E}"/>
              </a:ext>
            </a:extLst>
          </p:cNvPr>
          <p:cNvPicPr>
            <a:picLocks noChangeAspect="1"/>
          </p:cNvPicPr>
          <p:nvPr/>
        </p:nvPicPr>
        <p:blipFill>
          <a:blip r:embed="rId4"/>
          <a:stretch>
            <a:fillRect/>
          </a:stretch>
        </p:blipFill>
        <p:spPr>
          <a:xfrm rot="2500346">
            <a:off x="4699012" y="4782631"/>
            <a:ext cx="685800" cy="638175"/>
          </a:xfrm>
          <a:prstGeom prst="rect">
            <a:avLst/>
          </a:prstGeom>
        </p:spPr>
      </p:pic>
      <p:pic>
        <p:nvPicPr>
          <p:cNvPr id="15" name="Imagen 14">
            <a:extLst>
              <a:ext uri="{FF2B5EF4-FFF2-40B4-BE49-F238E27FC236}">
                <a16:creationId xmlns:a16="http://schemas.microsoft.com/office/drawing/2014/main" id="{4033C568-26CE-1EA9-5D21-D44EEE823206}"/>
              </a:ext>
            </a:extLst>
          </p:cNvPr>
          <p:cNvPicPr>
            <a:picLocks noChangeAspect="1"/>
          </p:cNvPicPr>
          <p:nvPr/>
        </p:nvPicPr>
        <p:blipFill>
          <a:blip r:embed="rId5"/>
          <a:stretch>
            <a:fillRect/>
          </a:stretch>
        </p:blipFill>
        <p:spPr>
          <a:xfrm rot="1755785">
            <a:off x="8476306" y="2339613"/>
            <a:ext cx="962025" cy="723900"/>
          </a:xfrm>
          <a:prstGeom prst="rect">
            <a:avLst/>
          </a:prstGeom>
        </p:spPr>
      </p:pic>
      <p:pic>
        <p:nvPicPr>
          <p:cNvPr id="17" name="Imagen 16">
            <a:extLst>
              <a:ext uri="{FF2B5EF4-FFF2-40B4-BE49-F238E27FC236}">
                <a16:creationId xmlns:a16="http://schemas.microsoft.com/office/drawing/2014/main" id="{B4763E5B-1BA6-2D31-D7FC-A044AB23F727}"/>
              </a:ext>
            </a:extLst>
          </p:cNvPr>
          <p:cNvPicPr>
            <a:picLocks noChangeAspect="1"/>
          </p:cNvPicPr>
          <p:nvPr/>
        </p:nvPicPr>
        <p:blipFill>
          <a:blip r:embed="rId6"/>
          <a:stretch>
            <a:fillRect/>
          </a:stretch>
        </p:blipFill>
        <p:spPr>
          <a:xfrm rot="3065180">
            <a:off x="4988344" y="3807149"/>
            <a:ext cx="666750" cy="1266825"/>
          </a:xfrm>
          <a:prstGeom prst="rect">
            <a:avLst/>
          </a:prstGeom>
          <a:ln>
            <a:noFill/>
          </a:ln>
          <a:effectLst>
            <a:softEdge rad="112500"/>
          </a:effectLst>
        </p:spPr>
      </p:pic>
      <p:pic>
        <p:nvPicPr>
          <p:cNvPr id="19" name="Imagen 18">
            <a:extLst>
              <a:ext uri="{FF2B5EF4-FFF2-40B4-BE49-F238E27FC236}">
                <a16:creationId xmlns:a16="http://schemas.microsoft.com/office/drawing/2014/main" id="{9A5BD2D7-E39A-BE40-6127-06CA4AA9B52B}"/>
              </a:ext>
            </a:extLst>
          </p:cNvPr>
          <p:cNvPicPr>
            <a:picLocks noChangeAspect="1"/>
          </p:cNvPicPr>
          <p:nvPr/>
        </p:nvPicPr>
        <p:blipFill>
          <a:blip r:embed="rId7"/>
          <a:stretch>
            <a:fillRect/>
          </a:stretch>
        </p:blipFill>
        <p:spPr>
          <a:xfrm rot="3434862">
            <a:off x="5994016" y="3937811"/>
            <a:ext cx="762000" cy="1276350"/>
          </a:xfrm>
          <a:prstGeom prst="rect">
            <a:avLst/>
          </a:prstGeom>
          <a:ln>
            <a:noFill/>
          </a:ln>
          <a:effectLst>
            <a:softEdge rad="112500"/>
          </a:effectLst>
        </p:spPr>
      </p:pic>
      <p:pic>
        <p:nvPicPr>
          <p:cNvPr id="21" name="Imagen 20">
            <a:extLst>
              <a:ext uri="{FF2B5EF4-FFF2-40B4-BE49-F238E27FC236}">
                <a16:creationId xmlns:a16="http://schemas.microsoft.com/office/drawing/2014/main" id="{394CEE0D-5DE6-1F89-8EFE-7E0FA86F529A}"/>
              </a:ext>
            </a:extLst>
          </p:cNvPr>
          <p:cNvPicPr>
            <a:picLocks noChangeAspect="1"/>
          </p:cNvPicPr>
          <p:nvPr/>
        </p:nvPicPr>
        <p:blipFill>
          <a:blip r:embed="rId4"/>
          <a:stretch>
            <a:fillRect/>
          </a:stretch>
        </p:blipFill>
        <p:spPr>
          <a:xfrm rot="2500346">
            <a:off x="4013102" y="5689187"/>
            <a:ext cx="685800" cy="638175"/>
          </a:xfrm>
          <a:prstGeom prst="rect">
            <a:avLst/>
          </a:prstGeom>
        </p:spPr>
      </p:pic>
      <p:pic>
        <p:nvPicPr>
          <p:cNvPr id="22" name="Imagen 21">
            <a:extLst>
              <a:ext uri="{FF2B5EF4-FFF2-40B4-BE49-F238E27FC236}">
                <a16:creationId xmlns:a16="http://schemas.microsoft.com/office/drawing/2014/main" id="{0C8D5BF6-7A46-E5D5-4E0D-F9BC23966308}"/>
              </a:ext>
            </a:extLst>
          </p:cNvPr>
          <p:cNvPicPr>
            <a:picLocks noChangeAspect="1"/>
          </p:cNvPicPr>
          <p:nvPr/>
        </p:nvPicPr>
        <p:blipFill>
          <a:blip r:embed="rId4"/>
          <a:stretch>
            <a:fillRect/>
          </a:stretch>
        </p:blipFill>
        <p:spPr>
          <a:xfrm rot="2500346">
            <a:off x="2938150" y="5722959"/>
            <a:ext cx="685800" cy="638175"/>
          </a:xfrm>
          <a:prstGeom prst="rect">
            <a:avLst/>
          </a:prstGeom>
        </p:spPr>
      </p:pic>
      <p:pic>
        <p:nvPicPr>
          <p:cNvPr id="23" name="Imagen 22">
            <a:extLst>
              <a:ext uri="{FF2B5EF4-FFF2-40B4-BE49-F238E27FC236}">
                <a16:creationId xmlns:a16="http://schemas.microsoft.com/office/drawing/2014/main" id="{3F1E4B69-F815-6B78-8D19-1F63746970D9}"/>
              </a:ext>
            </a:extLst>
          </p:cNvPr>
          <p:cNvPicPr>
            <a:picLocks noChangeAspect="1"/>
          </p:cNvPicPr>
          <p:nvPr/>
        </p:nvPicPr>
        <p:blipFill>
          <a:blip r:embed="rId5"/>
          <a:stretch>
            <a:fillRect/>
          </a:stretch>
        </p:blipFill>
        <p:spPr>
          <a:xfrm rot="1755785">
            <a:off x="8329920" y="3200813"/>
            <a:ext cx="962025" cy="723900"/>
          </a:xfrm>
          <a:prstGeom prst="rect">
            <a:avLst/>
          </a:prstGeom>
          <a:ln>
            <a:noFill/>
          </a:ln>
          <a:effectLst>
            <a:softEdge rad="112500"/>
          </a:effectLst>
        </p:spPr>
      </p:pic>
      <p:pic>
        <p:nvPicPr>
          <p:cNvPr id="24" name="Imagen 23">
            <a:extLst>
              <a:ext uri="{FF2B5EF4-FFF2-40B4-BE49-F238E27FC236}">
                <a16:creationId xmlns:a16="http://schemas.microsoft.com/office/drawing/2014/main" id="{EEE03329-A5EE-6093-B29D-6C1533BC41FD}"/>
              </a:ext>
            </a:extLst>
          </p:cNvPr>
          <p:cNvPicPr>
            <a:picLocks noChangeAspect="1"/>
          </p:cNvPicPr>
          <p:nvPr/>
        </p:nvPicPr>
        <p:blipFill>
          <a:blip r:embed="rId5"/>
          <a:stretch>
            <a:fillRect/>
          </a:stretch>
        </p:blipFill>
        <p:spPr>
          <a:xfrm rot="1755785">
            <a:off x="9234121" y="2675362"/>
            <a:ext cx="962025" cy="723900"/>
          </a:xfrm>
          <a:prstGeom prst="rect">
            <a:avLst/>
          </a:prstGeom>
        </p:spPr>
      </p:pic>
      <p:pic>
        <p:nvPicPr>
          <p:cNvPr id="25" name="Imagen 24">
            <a:extLst>
              <a:ext uri="{FF2B5EF4-FFF2-40B4-BE49-F238E27FC236}">
                <a16:creationId xmlns:a16="http://schemas.microsoft.com/office/drawing/2014/main" id="{BCE80CF6-A482-2723-7CB5-2EEC7157C4A6}"/>
              </a:ext>
            </a:extLst>
          </p:cNvPr>
          <p:cNvPicPr>
            <a:picLocks noChangeAspect="1"/>
          </p:cNvPicPr>
          <p:nvPr/>
        </p:nvPicPr>
        <p:blipFill>
          <a:blip r:embed="rId3"/>
          <a:stretch>
            <a:fillRect/>
          </a:stretch>
        </p:blipFill>
        <p:spPr>
          <a:xfrm rot="1546722">
            <a:off x="9546714" y="1617070"/>
            <a:ext cx="504825" cy="619125"/>
          </a:xfrm>
          <a:prstGeom prst="rect">
            <a:avLst/>
          </a:prstGeom>
        </p:spPr>
      </p:pic>
      <p:pic>
        <p:nvPicPr>
          <p:cNvPr id="26" name="Imagen 25">
            <a:extLst>
              <a:ext uri="{FF2B5EF4-FFF2-40B4-BE49-F238E27FC236}">
                <a16:creationId xmlns:a16="http://schemas.microsoft.com/office/drawing/2014/main" id="{FE14693B-EFD3-2C9A-F726-72012329401D}"/>
              </a:ext>
            </a:extLst>
          </p:cNvPr>
          <p:cNvPicPr>
            <a:picLocks noChangeAspect="1"/>
          </p:cNvPicPr>
          <p:nvPr/>
        </p:nvPicPr>
        <p:blipFill>
          <a:blip r:embed="rId3"/>
          <a:stretch>
            <a:fillRect/>
          </a:stretch>
        </p:blipFill>
        <p:spPr>
          <a:xfrm rot="1546722">
            <a:off x="10918036" y="894918"/>
            <a:ext cx="504825" cy="619125"/>
          </a:xfrm>
          <a:prstGeom prst="rect">
            <a:avLst/>
          </a:prstGeom>
        </p:spPr>
      </p:pic>
      <p:pic>
        <p:nvPicPr>
          <p:cNvPr id="28" name="Imagen 27">
            <a:extLst>
              <a:ext uri="{FF2B5EF4-FFF2-40B4-BE49-F238E27FC236}">
                <a16:creationId xmlns:a16="http://schemas.microsoft.com/office/drawing/2014/main" id="{5BE249D1-CA26-9767-BEAF-2C0C01BA0DEF}"/>
              </a:ext>
            </a:extLst>
          </p:cNvPr>
          <p:cNvPicPr>
            <a:picLocks noChangeAspect="1"/>
          </p:cNvPicPr>
          <p:nvPr/>
        </p:nvPicPr>
        <p:blipFill>
          <a:blip r:embed="rId5"/>
          <a:stretch>
            <a:fillRect/>
          </a:stretch>
        </p:blipFill>
        <p:spPr>
          <a:xfrm rot="1755785">
            <a:off x="7850821" y="3277130"/>
            <a:ext cx="962025" cy="723900"/>
          </a:xfrm>
          <a:prstGeom prst="rect">
            <a:avLst/>
          </a:prstGeom>
          <a:ln>
            <a:noFill/>
          </a:ln>
          <a:effectLst>
            <a:softEdge rad="112500"/>
          </a:effectLst>
        </p:spPr>
      </p:pic>
      <p:sp>
        <p:nvSpPr>
          <p:cNvPr id="32" name="CuadroTexto 31">
            <a:extLst>
              <a:ext uri="{FF2B5EF4-FFF2-40B4-BE49-F238E27FC236}">
                <a16:creationId xmlns:a16="http://schemas.microsoft.com/office/drawing/2014/main" id="{B7244870-6D5B-9143-6B54-802C513DBB0B}"/>
              </a:ext>
            </a:extLst>
          </p:cNvPr>
          <p:cNvSpPr txBox="1"/>
          <p:nvPr/>
        </p:nvSpPr>
        <p:spPr>
          <a:xfrm>
            <a:off x="7377266" y="5308000"/>
            <a:ext cx="6134100" cy="1077218"/>
          </a:xfrm>
          <a:prstGeom prst="rect">
            <a:avLst/>
          </a:prstGeom>
          <a:noFill/>
        </p:spPr>
        <p:txBody>
          <a:bodyPr wrap="square">
            <a:spAutoFit/>
          </a:bodyPr>
          <a:lstStyle/>
          <a:p>
            <a:pPr>
              <a:spcAft>
                <a:spcPts val="600"/>
              </a:spcAft>
              <a:defRPr/>
            </a:pPr>
            <a:r>
              <a:rPr lang="es-ES" sz="1800" b="1" dirty="0">
                <a:latin typeface="Calibri Light" panose="020F0302020204030204" pitchFamily="34" charset="0"/>
                <a:cs typeface="Calibri Light" panose="020F0302020204030204" pitchFamily="34" charset="0"/>
              </a:rPr>
              <a:t>Anexo 1:</a:t>
            </a:r>
            <a:r>
              <a:rPr lang="es-ES" sz="1800" dirty="0">
                <a:latin typeface="Calibri Light" panose="020F0302020204030204" pitchFamily="34" charset="0"/>
                <a:cs typeface="Calibri Light" panose="020F0302020204030204" pitchFamily="34" charset="0"/>
              </a:rPr>
              <a:t> Líneas de acción por ámbitos de trabajo </a:t>
            </a:r>
          </a:p>
          <a:p>
            <a:pPr>
              <a:spcAft>
                <a:spcPts val="600"/>
              </a:spcAft>
              <a:defRPr/>
            </a:pPr>
            <a:r>
              <a:rPr lang="es-ES" sz="1800" b="1" dirty="0">
                <a:latin typeface="Calibri Light" panose="020F0302020204030204" pitchFamily="34" charset="0"/>
                <a:cs typeface="Calibri Light" panose="020F0302020204030204" pitchFamily="34" charset="0"/>
              </a:rPr>
              <a:t>Anexo 2:</a:t>
            </a:r>
            <a:r>
              <a:rPr lang="es-ES" sz="1800" dirty="0">
                <a:latin typeface="Calibri Light" panose="020F0302020204030204" pitchFamily="34" charset="0"/>
                <a:cs typeface="Calibri Light" panose="020F0302020204030204" pitchFamily="34" charset="0"/>
              </a:rPr>
              <a:t> Líneas de acción transversales</a:t>
            </a:r>
          </a:p>
          <a:p>
            <a:pPr>
              <a:spcAft>
                <a:spcPts val="600"/>
              </a:spcAft>
              <a:defRPr/>
            </a:pPr>
            <a:r>
              <a:rPr lang="es-ES" sz="1800" b="1" dirty="0">
                <a:latin typeface="Calibri Light" panose="020F0302020204030204" pitchFamily="34" charset="0"/>
                <a:cs typeface="Calibri Light" panose="020F0302020204030204" pitchFamily="34" charset="0"/>
              </a:rPr>
              <a:t>Anexo 3:</a:t>
            </a:r>
            <a:r>
              <a:rPr lang="es-ES" sz="1800" dirty="0">
                <a:latin typeface="Calibri Light" panose="020F0302020204030204" pitchFamily="34" charset="0"/>
                <a:cs typeface="Calibri Light" panose="020F0302020204030204" pitchFamily="34" charset="0"/>
              </a:rPr>
              <a:t> Indicadores</a:t>
            </a:r>
          </a:p>
        </p:txBody>
      </p:sp>
    </p:spTree>
    <p:extLst>
      <p:ext uri="{BB962C8B-B14F-4D97-AF65-F5344CB8AC3E}">
        <p14:creationId xmlns:p14="http://schemas.microsoft.com/office/powerpoint/2010/main" val="316835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60">
            <a:extLst>
              <a:ext uri="{FF2B5EF4-FFF2-40B4-BE49-F238E27FC236}">
                <a16:creationId xmlns:a16="http://schemas.microsoft.com/office/drawing/2014/main" id="{614134B5-668D-F6FE-A356-69CD31C5AEC0}"/>
              </a:ext>
            </a:extLst>
          </p:cNvPr>
          <p:cNvGrpSpPr>
            <a:grpSpLocks/>
          </p:cNvGrpSpPr>
          <p:nvPr/>
        </p:nvGrpSpPr>
        <p:grpSpPr bwMode="auto">
          <a:xfrm>
            <a:off x="1611314" y="1255713"/>
            <a:ext cx="7361237" cy="4900612"/>
            <a:chOff x="1043608" y="1628800"/>
            <a:chExt cx="7361406" cy="4899379"/>
          </a:xfrm>
        </p:grpSpPr>
        <p:sp>
          <p:nvSpPr>
            <p:cNvPr id="7" name="Hexágono 6">
              <a:extLst>
                <a:ext uri="{FF2B5EF4-FFF2-40B4-BE49-F238E27FC236}">
                  <a16:creationId xmlns:a16="http://schemas.microsoft.com/office/drawing/2014/main" id="{5547EC9A-9793-4B71-78BE-173A35829526}"/>
                </a:ext>
              </a:extLst>
            </p:cNvPr>
            <p:cNvSpPr/>
            <p:nvPr/>
          </p:nvSpPr>
          <p:spPr bwMode="auto">
            <a:xfrm rot="5400000">
              <a:off x="5053753" y="2886277"/>
              <a:ext cx="1370166" cy="1224136"/>
            </a:xfrm>
            <a:prstGeom prst="hexagon">
              <a:avLst/>
            </a:prstGeom>
            <a:solidFill>
              <a:srgbClr val="FFFFFF">
                <a:lumMod val="75000"/>
                <a:alpha val="59000"/>
              </a:srgbClr>
            </a:solidFill>
            <a:ln w="9525" cap="flat" cmpd="sng" algn="ctr">
              <a:noFill/>
              <a:prstDash val="solid"/>
              <a:round/>
              <a:headEnd type="none" w="med" len="med"/>
              <a:tailEnd type="none" w="med" len="med"/>
            </a:ln>
            <a:effectLst/>
          </p:spPr>
          <p:txBody>
            <a:bodyPr vert="vert270" wrap="none" lIns="0" tIns="0" rIns="0" bIns="0" anchor="ctr"/>
            <a:lstStyle/>
            <a:p>
              <a:pPr algn="ctr">
                <a:lnSpc>
                  <a:spcPts val="1500"/>
                </a:lnSpc>
                <a:defRPr/>
              </a:pPr>
              <a:r>
                <a:rPr lang="es-ES" sz="1200" kern="0" dirty="0">
                  <a:solidFill>
                    <a:srgbClr val="003299"/>
                  </a:solidFill>
                  <a:latin typeface="Arial" charset="0"/>
                </a:rPr>
                <a:t>Ciudad</a:t>
              </a:r>
            </a:p>
            <a:p>
              <a:pPr algn="ctr">
                <a:lnSpc>
                  <a:spcPts val="1500"/>
                </a:lnSpc>
                <a:defRPr/>
              </a:pPr>
              <a:r>
                <a:rPr lang="es-ES" sz="1200" kern="0" dirty="0">
                  <a:solidFill>
                    <a:srgbClr val="003299"/>
                  </a:solidFill>
                  <a:latin typeface="Arial" charset="0"/>
                </a:rPr>
                <a:t>urbanismo y</a:t>
              </a:r>
            </a:p>
            <a:p>
              <a:pPr algn="ctr">
                <a:lnSpc>
                  <a:spcPts val="1500"/>
                </a:lnSpc>
                <a:defRPr/>
              </a:pPr>
              <a:r>
                <a:rPr lang="es-ES" sz="1200" kern="0" dirty="0">
                  <a:solidFill>
                    <a:srgbClr val="003299"/>
                  </a:solidFill>
                  <a:latin typeface="Arial" charset="0"/>
                </a:rPr>
                <a:t>edificación</a:t>
              </a:r>
            </a:p>
          </p:txBody>
        </p:sp>
        <p:sp>
          <p:nvSpPr>
            <p:cNvPr id="8" name="Hexágono 7">
              <a:extLst>
                <a:ext uri="{FF2B5EF4-FFF2-40B4-BE49-F238E27FC236}">
                  <a16:creationId xmlns:a16="http://schemas.microsoft.com/office/drawing/2014/main" id="{3B268509-7826-7DA3-8100-3F01CD80FAE8}"/>
                </a:ext>
              </a:extLst>
            </p:cNvPr>
            <p:cNvSpPr/>
            <p:nvPr/>
          </p:nvSpPr>
          <p:spPr bwMode="auto">
            <a:xfrm rot="5400000">
              <a:off x="1635256" y="1704650"/>
              <a:ext cx="1370166" cy="1224136"/>
            </a:xfrm>
            <a:prstGeom prst="hexagon">
              <a:avLst/>
            </a:prstGeom>
            <a:solidFill>
              <a:srgbClr val="F7F993">
                <a:alpha val="58824"/>
              </a:srgbClr>
            </a:solidFill>
            <a:ln w="9525" cap="flat" cmpd="sng" algn="ctr">
              <a:noFill/>
              <a:prstDash val="solid"/>
              <a:round/>
              <a:headEnd type="none" w="med" len="med"/>
              <a:tailEnd type="none" w="med" len="med"/>
            </a:ln>
            <a:effectLst/>
          </p:spPr>
          <p:txBody>
            <a:bodyPr vert="vert270" wrap="none" lIns="0" tIns="0" rIns="0" bIns="0" anchor="ctr"/>
            <a:lstStyle/>
            <a:p>
              <a:pPr algn="ctr">
                <a:lnSpc>
                  <a:spcPts val="1500"/>
                </a:lnSpc>
                <a:defRPr/>
              </a:pPr>
              <a:r>
                <a:rPr lang="es-ES" sz="1200" kern="0" dirty="0">
                  <a:solidFill>
                    <a:srgbClr val="003299"/>
                  </a:solidFill>
                  <a:latin typeface="Arial" charset="0"/>
                </a:rPr>
                <a:t>Clima y</a:t>
              </a:r>
            </a:p>
            <a:p>
              <a:pPr algn="ctr">
                <a:lnSpc>
                  <a:spcPts val="1500"/>
                </a:lnSpc>
                <a:defRPr/>
              </a:pPr>
              <a:r>
                <a:rPr lang="es-ES" sz="1200" kern="0" dirty="0">
                  <a:solidFill>
                    <a:srgbClr val="003299"/>
                  </a:solidFill>
                  <a:latin typeface="Arial" charset="0"/>
                </a:rPr>
                <a:t>escenarios</a:t>
              </a:r>
            </a:p>
            <a:p>
              <a:pPr algn="ctr">
                <a:lnSpc>
                  <a:spcPts val="1500"/>
                </a:lnSpc>
                <a:defRPr/>
              </a:pPr>
              <a:r>
                <a:rPr lang="es-ES" sz="1200" kern="0" dirty="0">
                  <a:solidFill>
                    <a:srgbClr val="003299"/>
                  </a:solidFill>
                  <a:latin typeface="Arial" charset="0"/>
                </a:rPr>
                <a:t>climáticos</a:t>
              </a:r>
            </a:p>
          </p:txBody>
        </p:sp>
        <p:sp>
          <p:nvSpPr>
            <p:cNvPr id="9" name="Hexágono 8">
              <a:extLst>
                <a:ext uri="{FF2B5EF4-FFF2-40B4-BE49-F238E27FC236}">
                  <a16:creationId xmlns:a16="http://schemas.microsoft.com/office/drawing/2014/main" id="{4911146F-1D65-CD29-B77D-264A444D56F4}"/>
                </a:ext>
              </a:extLst>
            </p:cNvPr>
            <p:cNvSpPr/>
            <p:nvPr/>
          </p:nvSpPr>
          <p:spPr bwMode="auto">
            <a:xfrm rot="5400000">
              <a:off x="4371560" y="1704650"/>
              <a:ext cx="1370166" cy="1224136"/>
            </a:xfrm>
            <a:prstGeom prst="hexagon">
              <a:avLst/>
            </a:prstGeom>
            <a:solidFill>
              <a:srgbClr val="4BD0FF">
                <a:alpha val="58824"/>
              </a:srgbClr>
            </a:solidFill>
            <a:ln w="9525" cap="flat" cmpd="sng" algn="ctr">
              <a:noFill/>
              <a:prstDash val="solid"/>
              <a:round/>
              <a:headEnd type="none" w="med" len="med"/>
              <a:tailEnd type="none" w="med" len="med"/>
            </a:ln>
            <a:effectLst/>
          </p:spPr>
          <p:txBody>
            <a:bodyPr vert="vert270" wrap="none" lIns="0" tIns="0" rIns="0" bIns="0" anchor="ctr"/>
            <a:lstStyle/>
            <a:p>
              <a:pPr algn="ctr">
                <a:lnSpc>
                  <a:spcPts val="1500"/>
                </a:lnSpc>
                <a:defRPr/>
              </a:pPr>
              <a:r>
                <a:rPr lang="es-ES" sz="1200" kern="0" dirty="0">
                  <a:solidFill>
                    <a:srgbClr val="003299"/>
                  </a:solidFill>
                  <a:latin typeface="Arial" charset="0"/>
                </a:rPr>
                <a:t>Agua y</a:t>
              </a:r>
            </a:p>
            <a:p>
              <a:pPr algn="ctr">
                <a:lnSpc>
                  <a:spcPts val="1500"/>
                </a:lnSpc>
                <a:defRPr/>
              </a:pPr>
              <a:r>
                <a:rPr lang="es-ES" sz="1200" kern="0" dirty="0">
                  <a:solidFill>
                    <a:srgbClr val="003299"/>
                  </a:solidFill>
                  <a:latin typeface="Arial" charset="0"/>
                </a:rPr>
                <a:t>recursos</a:t>
              </a:r>
            </a:p>
            <a:p>
              <a:pPr algn="ctr">
                <a:lnSpc>
                  <a:spcPts val="1500"/>
                </a:lnSpc>
                <a:defRPr/>
              </a:pPr>
              <a:r>
                <a:rPr lang="es-ES" sz="1200" kern="0" dirty="0">
                  <a:solidFill>
                    <a:srgbClr val="003299"/>
                  </a:solidFill>
                  <a:latin typeface="Arial" charset="0"/>
                </a:rPr>
                <a:t>hídricos</a:t>
              </a:r>
            </a:p>
          </p:txBody>
        </p:sp>
        <p:sp>
          <p:nvSpPr>
            <p:cNvPr id="11" name="Hexágono 10">
              <a:extLst>
                <a:ext uri="{FF2B5EF4-FFF2-40B4-BE49-F238E27FC236}">
                  <a16:creationId xmlns:a16="http://schemas.microsoft.com/office/drawing/2014/main" id="{15E878ED-DF21-7712-2135-F6437618FD53}"/>
                </a:ext>
              </a:extLst>
            </p:cNvPr>
            <p:cNvSpPr/>
            <p:nvPr/>
          </p:nvSpPr>
          <p:spPr bwMode="auto">
            <a:xfrm rot="5400000">
              <a:off x="5739712" y="1704650"/>
              <a:ext cx="1370166" cy="1224136"/>
            </a:xfrm>
            <a:prstGeom prst="hexagon">
              <a:avLst/>
            </a:prstGeom>
            <a:solidFill>
              <a:srgbClr val="92D050">
                <a:alpha val="59000"/>
              </a:srgbClr>
            </a:solidFill>
            <a:ln w="9525" cap="flat" cmpd="sng" algn="ctr">
              <a:noFill/>
              <a:prstDash val="solid"/>
              <a:round/>
              <a:headEnd type="none" w="med" len="med"/>
              <a:tailEnd type="none" w="med" len="med"/>
            </a:ln>
            <a:effectLst/>
          </p:spPr>
          <p:txBody>
            <a:bodyPr vert="vert270" wrap="none" lIns="0" tIns="0" rIns="0" bIns="0" anchor="ctr"/>
            <a:lstStyle/>
            <a:p>
              <a:pPr algn="ctr">
                <a:lnSpc>
                  <a:spcPts val="1500"/>
                </a:lnSpc>
                <a:defRPr/>
              </a:pPr>
              <a:r>
                <a:rPr lang="es-ES" sz="1200" kern="0" dirty="0">
                  <a:solidFill>
                    <a:srgbClr val="003299"/>
                  </a:solidFill>
                  <a:latin typeface="Arial" charset="0"/>
                </a:rPr>
                <a:t>Patrimonio</a:t>
              </a:r>
            </a:p>
            <a:p>
              <a:pPr algn="ctr">
                <a:lnSpc>
                  <a:spcPts val="1500"/>
                </a:lnSpc>
                <a:defRPr/>
              </a:pPr>
              <a:r>
                <a:rPr lang="es-ES" sz="1200" kern="0" dirty="0">
                  <a:solidFill>
                    <a:srgbClr val="003299"/>
                  </a:solidFill>
                  <a:latin typeface="Arial" charset="0"/>
                </a:rPr>
                <a:t>natural</a:t>
              </a:r>
            </a:p>
            <a:p>
              <a:pPr algn="ctr">
                <a:lnSpc>
                  <a:spcPts val="1500"/>
                </a:lnSpc>
                <a:defRPr/>
              </a:pPr>
              <a:r>
                <a:rPr lang="es-ES" sz="1200" kern="0" dirty="0">
                  <a:solidFill>
                    <a:srgbClr val="003299"/>
                  </a:solidFill>
                  <a:latin typeface="Arial" charset="0"/>
                </a:rPr>
                <a:t>biodiversidad y</a:t>
              </a:r>
            </a:p>
            <a:p>
              <a:pPr algn="ctr">
                <a:lnSpc>
                  <a:spcPts val="1500"/>
                </a:lnSpc>
                <a:defRPr/>
              </a:pPr>
              <a:r>
                <a:rPr lang="es-ES" sz="1200" kern="0" dirty="0">
                  <a:solidFill>
                    <a:srgbClr val="003299"/>
                  </a:solidFill>
                  <a:latin typeface="Arial" charset="0"/>
                </a:rPr>
                <a:t>áreas protegidas</a:t>
              </a:r>
            </a:p>
          </p:txBody>
        </p:sp>
        <p:sp>
          <p:nvSpPr>
            <p:cNvPr id="12" name="Hexágono 11">
              <a:extLst>
                <a:ext uri="{FF2B5EF4-FFF2-40B4-BE49-F238E27FC236}">
                  <a16:creationId xmlns:a16="http://schemas.microsoft.com/office/drawing/2014/main" id="{0C98E884-E961-C5CB-0F95-68A0990C1BE1}"/>
                </a:ext>
              </a:extLst>
            </p:cNvPr>
            <p:cNvSpPr/>
            <p:nvPr/>
          </p:nvSpPr>
          <p:spPr bwMode="auto">
            <a:xfrm rot="5400000">
              <a:off x="2317451" y="2856778"/>
              <a:ext cx="1370166" cy="1224136"/>
            </a:xfrm>
            <a:prstGeom prst="hexagon">
              <a:avLst/>
            </a:prstGeom>
            <a:solidFill>
              <a:srgbClr val="D9D097">
                <a:alpha val="58824"/>
              </a:srgbClr>
            </a:solidFill>
            <a:ln w="9525" cap="flat" cmpd="sng" algn="ctr">
              <a:noFill/>
              <a:prstDash val="solid"/>
              <a:round/>
              <a:headEnd type="none" w="med" len="med"/>
              <a:tailEnd type="none" w="med" len="med"/>
            </a:ln>
            <a:effectLst/>
          </p:spPr>
          <p:txBody>
            <a:bodyPr vert="vert270" wrap="none" lIns="0" tIns="0" rIns="0" bIns="0" anchor="ctr"/>
            <a:lstStyle/>
            <a:p>
              <a:pPr algn="ctr">
                <a:defRPr/>
              </a:pPr>
              <a:r>
                <a:rPr lang="es-ES" altLang="es-ES" sz="1200" kern="0" dirty="0">
                  <a:solidFill>
                    <a:srgbClr val="003299"/>
                  </a:solidFill>
                  <a:latin typeface="Arial" charset="0"/>
                </a:rPr>
                <a:t>Agricultura</a:t>
              </a:r>
            </a:p>
            <a:p>
              <a:pPr algn="ctr">
                <a:defRPr/>
              </a:pPr>
              <a:r>
                <a:rPr lang="es-ES" altLang="es-ES" sz="1200" kern="0" dirty="0">
                  <a:solidFill>
                    <a:srgbClr val="003299"/>
                  </a:solidFill>
                  <a:latin typeface="Arial" charset="0"/>
                </a:rPr>
                <a:t>ganadería pesca</a:t>
              </a:r>
            </a:p>
            <a:p>
              <a:pPr algn="ctr">
                <a:defRPr/>
              </a:pPr>
              <a:r>
                <a:rPr lang="es-ES" altLang="es-ES" sz="1200" kern="0" dirty="0">
                  <a:solidFill>
                    <a:srgbClr val="003299"/>
                  </a:solidFill>
                  <a:latin typeface="Arial" charset="0"/>
                </a:rPr>
                <a:t>acuicultura y</a:t>
              </a:r>
            </a:p>
            <a:p>
              <a:pPr algn="ctr">
                <a:defRPr/>
              </a:pPr>
              <a:r>
                <a:rPr lang="es-ES" altLang="es-ES" sz="1200" kern="0" dirty="0">
                  <a:solidFill>
                    <a:srgbClr val="003299"/>
                  </a:solidFill>
                  <a:latin typeface="Arial" charset="0"/>
                </a:rPr>
                <a:t>alimentación</a:t>
              </a:r>
            </a:p>
          </p:txBody>
        </p:sp>
        <p:sp>
          <p:nvSpPr>
            <p:cNvPr id="13" name="Hexágono 12">
              <a:extLst>
                <a:ext uri="{FF2B5EF4-FFF2-40B4-BE49-F238E27FC236}">
                  <a16:creationId xmlns:a16="http://schemas.microsoft.com/office/drawing/2014/main" id="{95253536-9054-92D7-3F19-BBCF1B66EC33}"/>
                </a:ext>
              </a:extLst>
            </p:cNvPr>
            <p:cNvSpPr/>
            <p:nvPr/>
          </p:nvSpPr>
          <p:spPr bwMode="auto">
            <a:xfrm rot="5400000">
              <a:off x="3685602" y="2878389"/>
              <a:ext cx="1370166" cy="1224136"/>
            </a:xfrm>
            <a:prstGeom prst="hexagon">
              <a:avLst/>
            </a:prstGeom>
            <a:solidFill>
              <a:srgbClr val="8585FF">
                <a:alpha val="58824"/>
              </a:srgbClr>
            </a:solidFill>
            <a:ln w="9525" cap="flat" cmpd="sng" algn="ctr">
              <a:noFill/>
              <a:prstDash val="solid"/>
              <a:round/>
              <a:headEnd type="none" w="med" len="med"/>
              <a:tailEnd type="none" w="med" len="med"/>
            </a:ln>
            <a:effectLst/>
          </p:spPr>
          <p:txBody>
            <a:bodyPr vert="vert270" wrap="none" lIns="0" tIns="0" rIns="0" bIns="0" anchor="ctr"/>
            <a:lstStyle/>
            <a:p>
              <a:pPr algn="ctr">
                <a:lnSpc>
                  <a:spcPts val="1500"/>
                </a:lnSpc>
                <a:defRPr/>
              </a:pPr>
              <a:r>
                <a:rPr lang="es-ES" sz="1200" kern="0" dirty="0">
                  <a:solidFill>
                    <a:srgbClr val="003299"/>
                  </a:solidFill>
                  <a:latin typeface="Arial" charset="0"/>
                </a:rPr>
                <a:t>Costas y</a:t>
              </a:r>
            </a:p>
            <a:p>
              <a:pPr algn="ctr">
                <a:lnSpc>
                  <a:spcPts val="1500"/>
                </a:lnSpc>
                <a:defRPr/>
              </a:pPr>
              <a:r>
                <a:rPr lang="es-ES" sz="1200" kern="0" dirty="0">
                  <a:solidFill>
                    <a:srgbClr val="003299"/>
                  </a:solidFill>
                  <a:latin typeface="Arial" charset="0"/>
                </a:rPr>
                <a:t>medio</a:t>
              </a:r>
            </a:p>
            <a:p>
              <a:pPr algn="ctr">
                <a:lnSpc>
                  <a:spcPts val="1500"/>
                </a:lnSpc>
                <a:defRPr/>
              </a:pPr>
              <a:r>
                <a:rPr lang="es-ES" sz="1200" kern="0" dirty="0">
                  <a:solidFill>
                    <a:srgbClr val="003299"/>
                  </a:solidFill>
                  <a:latin typeface="Arial" charset="0"/>
                </a:rPr>
                <a:t>marino</a:t>
              </a:r>
            </a:p>
          </p:txBody>
        </p:sp>
        <p:sp>
          <p:nvSpPr>
            <p:cNvPr id="14" name="Hexágono 13">
              <a:extLst>
                <a:ext uri="{FF2B5EF4-FFF2-40B4-BE49-F238E27FC236}">
                  <a16:creationId xmlns:a16="http://schemas.microsoft.com/office/drawing/2014/main" id="{A2D96329-C83B-AF1E-9C4E-86F9410D2522}"/>
                </a:ext>
              </a:extLst>
            </p:cNvPr>
            <p:cNvSpPr/>
            <p:nvPr/>
          </p:nvSpPr>
          <p:spPr bwMode="auto">
            <a:xfrm rot="5400000">
              <a:off x="6421904" y="2886277"/>
              <a:ext cx="1370166" cy="1224136"/>
            </a:xfrm>
            <a:prstGeom prst="hexagon">
              <a:avLst/>
            </a:prstGeom>
            <a:solidFill>
              <a:srgbClr val="E0A0C0">
                <a:alpha val="58824"/>
              </a:srgbClr>
            </a:solidFill>
            <a:ln w="9525" cap="flat" cmpd="sng" algn="ctr">
              <a:noFill/>
              <a:prstDash val="solid"/>
              <a:round/>
              <a:headEnd type="none" w="med" len="med"/>
              <a:tailEnd type="none" w="med" len="med"/>
            </a:ln>
            <a:effectLst/>
          </p:spPr>
          <p:txBody>
            <a:bodyPr vert="vert270" wrap="none" lIns="0" tIns="0" rIns="0" bIns="0" anchor="ctr"/>
            <a:lstStyle/>
            <a:p>
              <a:pPr algn="ctr">
                <a:lnSpc>
                  <a:spcPts val="1500"/>
                </a:lnSpc>
                <a:defRPr/>
              </a:pPr>
              <a:r>
                <a:rPr lang="es-ES" sz="1200" kern="0" dirty="0">
                  <a:solidFill>
                    <a:srgbClr val="003299"/>
                  </a:solidFill>
                  <a:latin typeface="Arial" charset="0"/>
                </a:rPr>
                <a:t>Patrimonio</a:t>
              </a:r>
            </a:p>
            <a:p>
              <a:pPr algn="ctr">
                <a:lnSpc>
                  <a:spcPts val="1500"/>
                </a:lnSpc>
                <a:defRPr/>
              </a:pPr>
              <a:r>
                <a:rPr lang="es-ES" sz="1200" kern="0" dirty="0">
                  <a:solidFill>
                    <a:srgbClr val="003299"/>
                  </a:solidFill>
                  <a:latin typeface="Arial" charset="0"/>
                </a:rPr>
                <a:t>cultural</a:t>
              </a:r>
            </a:p>
          </p:txBody>
        </p:sp>
        <p:sp>
          <p:nvSpPr>
            <p:cNvPr id="15" name="Hexágono 14">
              <a:extLst>
                <a:ext uri="{FF2B5EF4-FFF2-40B4-BE49-F238E27FC236}">
                  <a16:creationId xmlns:a16="http://schemas.microsoft.com/office/drawing/2014/main" id="{DC660F17-C3AC-1EC5-FC22-8C39FAB33030}"/>
                </a:ext>
              </a:extLst>
            </p:cNvPr>
            <p:cNvSpPr/>
            <p:nvPr/>
          </p:nvSpPr>
          <p:spPr bwMode="auto">
            <a:xfrm rot="5400000">
              <a:off x="2999646" y="1701815"/>
              <a:ext cx="1370166" cy="1224136"/>
            </a:xfrm>
            <a:prstGeom prst="hexagon">
              <a:avLst/>
            </a:prstGeom>
            <a:solidFill>
              <a:srgbClr val="F19BDF">
                <a:alpha val="58824"/>
              </a:srgbClr>
            </a:solidFill>
            <a:ln w="9525" cap="flat" cmpd="sng" algn="ctr">
              <a:noFill/>
              <a:prstDash val="solid"/>
              <a:round/>
              <a:headEnd type="none" w="med" len="med"/>
              <a:tailEnd type="none" w="med" len="med"/>
            </a:ln>
            <a:effectLst/>
          </p:spPr>
          <p:txBody>
            <a:bodyPr vert="vert270" wrap="none" lIns="0" tIns="0" rIns="0" bIns="0" anchor="ctr"/>
            <a:lstStyle/>
            <a:p>
              <a:pPr algn="ctr">
                <a:lnSpc>
                  <a:spcPts val="1500"/>
                </a:lnSpc>
                <a:defRPr/>
              </a:pPr>
              <a:r>
                <a:rPr lang="es-ES" sz="1200" kern="0" dirty="0">
                  <a:solidFill>
                    <a:srgbClr val="003299"/>
                  </a:solidFill>
                  <a:latin typeface="Arial" charset="0"/>
                </a:rPr>
                <a:t>Salud</a:t>
              </a:r>
            </a:p>
            <a:p>
              <a:pPr algn="ctr">
                <a:lnSpc>
                  <a:spcPts val="1500"/>
                </a:lnSpc>
                <a:defRPr/>
              </a:pPr>
              <a:r>
                <a:rPr lang="es-ES" sz="1200" kern="0" dirty="0">
                  <a:solidFill>
                    <a:srgbClr val="003299"/>
                  </a:solidFill>
                  <a:latin typeface="Arial" charset="0"/>
                </a:rPr>
                <a:t>humana</a:t>
              </a:r>
            </a:p>
          </p:txBody>
        </p:sp>
        <p:sp>
          <p:nvSpPr>
            <p:cNvPr id="16" name="Hexágono 15">
              <a:extLst>
                <a:ext uri="{FF2B5EF4-FFF2-40B4-BE49-F238E27FC236}">
                  <a16:creationId xmlns:a16="http://schemas.microsoft.com/office/drawing/2014/main" id="{E3B1CC3A-C926-607D-1AA7-A51AD28F0C9C}"/>
                </a:ext>
              </a:extLst>
            </p:cNvPr>
            <p:cNvSpPr/>
            <p:nvPr/>
          </p:nvSpPr>
          <p:spPr bwMode="auto">
            <a:xfrm rot="5400000">
              <a:off x="5053753" y="5231028"/>
              <a:ext cx="1370166" cy="1224136"/>
            </a:xfrm>
            <a:prstGeom prst="hexagon">
              <a:avLst/>
            </a:prstGeom>
            <a:solidFill>
              <a:srgbClr val="0070C0">
                <a:alpha val="59000"/>
              </a:srgbClr>
            </a:solidFill>
            <a:ln w="9525" cap="flat" cmpd="sng" algn="ctr">
              <a:noFill/>
              <a:prstDash val="solid"/>
              <a:round/>
              <a:headEnd type="none" w="med" len="med"/>
              <a:tailEnd type="none" w="med" len="med"/>
            </a:ln>
            <a:effectLst/>
          </p:spPr>
          <p:txBody>
            <a:bodyPr vert="vert270" wrap="none" lIns="0" tIns="0" rIns="0" bIns="0" anchor="ctr"/>
            <a:lstStyle/>
            <a:p>
              <a:pPr algn="ctr">
                <a:lnSpc>
                  <a:spcPts val="1500"/>
                </a:lnSpc>
                <a:defRPr/>
              </a:pPr>
              <a:r>
                <a:rPr lang="es-ES" sz="1200" kern="0" dirty="0">
                  <a:solidFill>
                    <a:srgbClr val="003299"/>
                  </a:solidFill>
                  <a:latin typeface="Arial" charset="0"/>
                </a:rPr>
                <a:t>Educación y</a:t>
              </a:r>
            </a:p>
            <a:p>
              <a:pPr algn="ctr">
                <a:lnSpc>
                  <a:spcPts val="1500"/>
                </a:lnSpc>
                <a:defRPr/>
              </a:pPr>
              <a:r>
                <a:rPr lang="es-ES" sz="1200" kern="0" dirty="0">
                  <a:solidFill>
                    <a:srgbClr val="003299"/>
                  </a:solidFill>
                  <a:latin typeface="Arial" charset="0"/>
                </a:rPr>
                <a:t>sociedad</a:t>
              </a:r>
            </a:p>
          </p:txBody>
        </p:sp>
        <p:sp>
          <p:nvSpPr>
            <p:cNvPr id="17" name="Hexágono 16">
              <a:extLst>
                <a:ext uri="{FF2B5EF4-FFF2-40B4-BE49-F238E27FC236}">
                  <a16:creationId xmlns:a16="http://schemas.microsoft.com/office/drawing/2014/main" id="{918E4DCD-FC8D-B18F-8B6A-2ACE439606EB}"/>
                </a:ext>
              </a:extLst>
            </p:cNvPr>
            <p:cNvSpPr/>
            <p:nvPr/>
          </p:nvSpPr>
          <p:spPr bwMode="auto">
            <a:xfrm rot="5400000">
              <a:off x="1635256" y="4049401"/>
              <a:ext cx="1370166" cy="1224136"/>
            </a:xfrm>
            <a:prstGeom prst="hexagon">
              <a:avLst/>
            </a:prstGeom>
            <a:solidFill>
              <a:srgbClr val="CCFF33">
                <a:alpha val="58824"/>
              </a:srgbClr>
            </a:solidFill>
            <a:ln w="9525" cap="flat" cmpd="sng" algn="ctr">
              <a:noFill/>
              <a:prstDash val="solid"/>
              <a:round/>
              <a:headEnd type="none" w="med" len="med"/>
              <a:tailEnd type="none" w="med" len="med"/>
            </a:ln>
            <a:effectLst/>
          </p:spPr>
          <p:txBody>
            <a:bodyPr vert="vert270" wrap="none" lIns="0" tIns="0" rIns="0" bIns="0" anchor="ctr"/>
            <a:lstStyle/>
            <a:p>
              <a:pPr algn="ctr">
                <a:lnSpc>
                  <a:spcPts val="1500"/>
                </a:lnSpc>
                <a:defRPr/>
              </a:pPr>
              <a:r>
                <a:rPr lang="es-ES" sz="1200" kern="0" dirty="0">
                  <a:solidFill>
                    <a:srgbClr val="003299"/>
                  </a:solidFill>
                  <a:latin typeface="Arial" charset="0"/>
                </a:rPr>
                <a:t>Energía</a:t>
              </a:r>
            </a:p>
          </p:txBody>
        </p:sp>
        <p:sp>
          <p:nvSpPr>
            <p:cNvPr id="18" name="Hexágono 17">
              <a:extLst>
                <a:ext uri="{FF2B5EF4-FFF2-40B4-BE49-F238E27FC236}">
                  <a16:creationId xmlns:a16="http://schemas.microsoft.com/office/drawing/2014/main" id="{ED0DB6A9-603A-F1A0-8DEC-CEDB3ABAF5C6}"/>
                </a:ext>
              </a:extLst>
            </p:cNvPr>
            <p:cNvSpPr/>
            <p:nvPr/>
          </p:nvSpPr>
          <p:spPr bwMode="auto">
            <a:xfrm rot="5400000">
              <a:off x="4371560" y="4049401"/>
              <a:ext cx="1370166" cy="1224136"/>
            </a:xfrm>
            <a:prstGeom prst="hexagon">
              <a:avLst/>
            </a:prstGeom>
            <a:solidFill>
              <a:srgbClr val="BBE0E3">
                <a:lumMod val="75000"/>
                <a:alpha val="59000"/>
              </a:srgbClr>
            </a:solidFill>
            <a:ln w="9525" cap="flat" cmpd="sng" algn="ctr">
              <a:noFill/>
              <a:prstDash val="solid"/>
              <a:round/>
              <a:headEnd type="none" w="med" len="med"/>
              <a:tailEnd type="none" w="med" len="med"/>
            </a:ln>
            <a:effectLst/>
          </p:spPr>
          <p:txBody>
            <a:bodyPr vert="vert270" wrap="none" lIns="0" tIns="0" rIns="0" bIns="0" anchor="ctr"/>
            <a:lstStyle/>
            <a:p>
              <a:pPr algn="ctr">
                <a:lnSpc>
                  <a:spcPts val="1500"/>
                </a:lnSpc>
                <a:defRPr/>
              </a:pPr>
              <a:r>
                <a:rPr lang="es-ES" sz="1200" kern="0" dirty="0">
                  <a:solidFill>
                    <a:srgbClr val="003299"/>
                  </a:solidFill>
                  <a:latin typeface="Arial" charset="0"/>
                </a:rPr>
                <a:t>Industria y</a:t>
              </a:r>
            </a:p>
            <a:p>
              <a:pPr algn="ctr">
                <a:lnSpc>
                  <a:spcPts val="1500"/>
                </a:lnSpc>
                <a:defRPr/>
              </a:pPr>
              <a:r>
                <a:rPr lang="es-ES" sz="1200" kern="0" dirty="0">
                  <a:solidFill>
                    <a:srgbClr val="003299"/>
                  </a:solidFill>
                  <a:latin typeface="Arial" charset="0"/>
                </a:rPr>
                <a:t>servicios</a:t>
              </a:r>
            </a:p>
          </p:txBody>
        </p:sp>
        <p:sp>
          <p:nvSpPr>
            <p:cNvPr id="19" name="Hexágono 18">
              <a:extLst>
                <a:ext uri="{FF2B5EF4-FFF2-40B4-BE49-F238E27FC236}">
                  <a16:creationId xmlns:a16="http://schemas.microsoft.com/office/drawing/2014/main" id="{9590448B-EF07-D45C-5872-1F53396100CE}"/>
                </a:ext>
              </a:extLst>
            </p:cNvPr>
            <p:cNvSpPr/>
            <p:nvPr/>
          </p:nvSpPr>
          <p:spPr bwMode="auto">
            <a:xfrm rot="5400000">
              <a:off x="5739712" y="4049401"/>
              <a:ext cx="1370166" cy="1224136"/>
            </a:xfrm>
            <a:prstGeom prst="hexagon">
              <a:avLst/>
            </a:prstGeom>
            <a:solidFill>
              <a:srgbClr val="FF9933">
                <a:alpha val="58824"/>
              </a:srgbClr>
            </a:solidFill>
            <a:ln w="9525" cap="flat" cmpd="sng" algn="ctr">
              <a:noFill/>
              <a:prstDash val="solid"/>
              <a:round/>
              <a:headEnd type="none" w="med" len="med"/>
              <a:tailEnd type="none" w="med" len="med"/>
            </a:ln>
            <a:effectLst/>
          </p:spPr>
          <p:txBody>
            <a:bodyPr vert="vert270" wrap="none" lIns="0" tIns="0" rIns="0" bIns="0" anchor="ctr"/>
            <a:lstStyle/>
            <a:p>
              <a:pPr algn="ctr">
                <a:lnSpc>
                  <a:spcPts val="1500"/>
                </a:lnSpc>
                <a:defRPr/>
              </a:pPr>
              <a:r>
                <a:rPr lang="es-ES" sz="1200" kern="0" dirty="0">
                  <a:solidFill>
                    <a:srgbClr val="003299"/>
                  </a:solidFill>
                  <a:latin typeface="Arial" charset="0"/>
                </a:rPr>
                <a:t>Turismo</a:t>
              </a:r>
            </a:p>
          </p:txBody>
        </p:sp>
        <p:sp>
          <p:nvSpPr>
            <p:cNvPr id="20" name="Hexágono 19">
              <a:extLst>
                <a:ext uri="{FF2B5EF4-FFF2-40B4-BE49-F238E27FC236}">
                  <a16:creationId xmlns:a16="http://schemas.microsoft.com/office/drawing/2014/main" id="{25C60D35-FF70-48D1-CFEA-183AD9CE3C5F}"/>
                </a:ext>
              </a:extLst>
            </p:cNvPr>
            <p:cNvSpPr/>
            <p:nvPr/>
          </p:nvSpPr>
          <p:spPr bwMode="auto">
            <a:xfrm rot="5400000">
              <a:off x="2317451" y="5201529"/>
              <a:ext cx="1370166" cy="1224136"/>
            </a:xfrm>
            <a:prstGeom prst="hexagon">
              <a:avLst/>
            </a:prstGeom>
            <a:solidFill>
              <a:srgbClr val="FF19FF">
                <a:alpha val="58824"/>
              </a:srgbClr>
            </a:solidFill>
            <a:ln w="9525" cap="flat" cmpd="sng" algn="ctr">
              <a:noFill/>
              <a:prstDash val="solid"/>
              <a:round/>
              <a:headEnd type="none" w="med" len="med"/>
              <a:tailEnd type="none" w="med" len="med"/>
            </a:ln>
            <a:effectLst/>
          </p:spPr>
          <p:txBody>
            <a:bodyPr vert="vert270" wrap="none" lIns="0" tIns="0" rIns="0" bIns="0" anchor="ctr"/>
            <a:lstStyle/>
            <a:p>
              <a:pPr algn="ctr">
                <a:lnSpc>
                  <a:spcPts val="1500"/>
                </a:lnSpc>
                <a:defRPr/>
              </a:pPr>
              <a:r>
                <a:rPr lang="es-ES" sz="1200" kern="0" dirty="0">
                  <a:solidFill>
                    <a:srgbClr val="003299"/>
                  </a:solidFill>
                  <a:latin typeface="Arial" charset="0"/>
                </a:rPr>
                <a:t>Reducción del</a:t>
              </a:r>
            </a:p>
            <a:p>
              <a:pPr algn="ctr">
                <a:lnSpc>
                  <a:spcPts val="1500"/>
                </a:lnSpc>
                <a:defRPr/>
              </a:pPr>
              <a:r>
                <a:rPr lang="es-ES" sz="1200" kern="0" dirty="0">
                  <a:solidFill>
                    <a:srgbClr val="003299"/>
                  </a:solidFill>
                  <a:latin typeface="Arial" charset="0"/>
                </a:rPr>
                <a:t>riesgo de</a:t>
              </a:r>
            </a:p>
            <a:p>
              <a:pPr algn="ctr">
                <a:lnSpc>
                  <a:spcPts val="1500"/>
                </a:lnSpc>
                <a:defRPr/>
              </a:pPr>
              <a:r>
                <a:rPr lang="es-ES" sz="1200" kern="0" dirty="0">
                  <a:solidFill>
                    <a:srgbClr val="003299"/>
                  </a:solidFill>
                  <a:latin typeface="Arial" charset="0"/>
                </a:rPr>
                <a:t>desastres</a:t>
              </a:r>
            </a:p>
          </p:txBody>
        </p:sp>
        <p:sp>
          <p:nvSpPr>
            <p:cNvPr id="21" name="Hexágono 20">
              <a:extLst>
                <a:ext uri="{FF2B5EF4-FFF2-40B4-BE49-F238E27FC236}">
                  <a16:creationId xmlns:a16="http://schemas.microsoft.com/office/drawing/2014/main" id="{6A9BEB52-BC51-8BEB-3973-AF2E45EB6BD6}"/>
                </a:ext>
              </a:extLst>
            </p:cNvPr>
            <p:cNvSpPr/>
            <p:nvPr/>
          </p:nvSpPr>
          <p:spPr bwMode="auto">
            <a:xfrm rot="5400000">
              <a:off x="3685602" y="5223140"/>
              <a:ext cx="1370166" cy="1224136"/>
            </a:xfrm>
            <a:prstGeom prst="hexagon">
              <a:avLst/>
            </a:prstGeom>
            <a:solidFill>
              <a:srgbClr val="9C9FF0">
                <a:alpha val="59000"/>
              </a:srgbClr>
            </a:solidFill>
            <a:ln w="9525" cap="flat" cmpd="sng" algn="ctr">
              <a:noFill/>
              <a:prstDash val="solid"/>
              <a:round/>
              <a:headEnd type="none" w="med" len="med"/>
              <a:tailEnd type="none" w="med" len="med"/>
            </a:ln>
            <a:effectLst/>
          </p:spPr>
          <p:txBody>
            <a:bodyPr vert="vert270" wrap="none" lIns="0" tIns="0" rIns="0" bIns="0" anchor="ctr"/>
            <a:lstStyle/>
            <a:p>
              <a:pPr algn="ctr">
                <a:lnSpc>
                  <a:spcPts val="1500"/>
                </a:lnSpc>
                <a:defRPr/>
              </a:pPr>
              <a:r>
                <a:rPr lang="es-ES" sz="1200" kern="0" dirty="0">
                  <a:solidFill>
                    <a:srgbClr val="003299"/>
                  </a:solidFill>
                  <a:latin typeface="Arial" charset="0"/>
                </a:rPr>
                <a:t>Investigación</a:t>
              </a:r>
            </a:p>
            <a:p>
              <a:pPr algn="ctr">
                <a:lnSpc>
                  <a:spcPts val="1500"/>
                </a:lnSpc>
                <a:defRPr/>
              </a:pPr>
              <a:r>
                <a:rPr lang="es-ES" sz="1200" kern="0" dirty="0">
                  <a:solidFill>
                    <a:srgbClr val="003299"/>
                  </a:solidFill>
                  <a:latin typeface="Arial" charset="0"/>
                </a:rPr>
                <a:t>e innovación</a:t>
              </a:r>
            </a:p>
          </p:txBody>
        </p:sp>
        <p:sp>
          <p:nvSpPr>
            <p:cNvPr id="22" name="Hexágono 21">
              <a:extLst>
                <a:ext uri="{FF2B5EF4-FFF2-40B4-BE49-F238E27FC236}">
                  <a16:creationId xmlns:a16="http://schemas.microsoft.com/office/drawing/2014/main" id="{C6A6259D-638C-8B43-2887-718D9B9B06B5}"/>
                </a:ext>
              </a:extLst>
            </p:cNvPr>
            <p:cNvSpPr/>
            <p:nvPr/>
          </p:nvSpPr>
          <p:spPr bwMode="auto">
            <a:xfrm rot="5400000">
              <a:off x="6421904" y="5231028"/>
              <a:ext cx="1370166" cy="1224136"/>
            </a:xfrm>
            <a:prstGeom prst="hexagon">
              <a:avLst/>
            </a:prstGeom>
            <a:solidFill>
              <a:srgbClr val="9AE2F0">
                <a:alpha val="58824"/>
              </a:srgbClr>
            </a:solidFill>
            <a:ln w="9525" cap="flat" cmpd="sng" algn="ctr">
              <a:noFill/>
              <a:prstDash val="solid"/>
              <a:round/>
              <a:headEnd type="none" w="med" len="med"/>
              <a:tailEnd type="none" w="med" len="med"/>
            </a:ln>
            <a:effectLst/>
          </p:spPr>
          <p:txBody>
            <a:bodyPr vert="vert270" wrap="none" lIns="0" tIns="0" rIns="0" bIns="0" anchor="ctr"/>
            <a:lstStyle/>
            <a:p>
              <a:pPr algn="ctr">
                <a:lnSpc>
                  <a:spcPts val="1500"/>
                </a:lnSpc>
                <a:defRPr/>
              </a:pPr>
              <a:r>
                <a:rPr lang="es-ES" sz="1200" kern="0" dirty="0">
                  <a:solidFill>
                    <a:srgbClr val="003299"/>
                  </a:solidFill>
                  <a:latin typeface="Arial" charset="0"/>
                </a:rPr>
                <a:t>Paz seguridad</a:t>
              </a:r>
            </a:p>
            <a:p>
              <a:pPr algn="ctr">
                <a:lnSpc>
                  <a:spcPts val="1500"/>
                </a:lnSpc>
                <a:defRPr/>
              </a:pPr>
              <a:r>
                <a:rPr lang="es-ES" sz="1200" kern="0" dirty="0">
                  <a:solidFill>
                    <a:srgbClr val="003299"/>
                  </a:solidFill>
                  <a:latin typeface="Arial" charset="0"/>
                </a:rPr>
                <a:t>y cohesión</a:t>
              </a:r>
            </a:p>
            <a:p>
              <a:pPr algn="ctr">
                <a:lnSpc>
                  <a:spcPts val="1500"/>
                </a:lnSpc>
                <a:defRPr/>
              </a:pPr>
              <a:r>
                <a:rPr lang="es-ES" sz="1200" kern="0" dirty="0">
                  <a:solidFill>
                    <a:srgbClr val="003299"/>
                  </a:solidFill>
                  <a:latin typeface="Arial" charset="0"/>
                </a:rPr>
                <a:t>social</a:t>
              </a:r>
            </a:p>
          </p:txBody>
        </p:sp>
        <p:sp>
          <p:nvSpPr>
            <p:cNvPr id="23" name="Hexágono 22">
              <a:extLst>
                <a:ext uri="{FF2B5EF4-FFF2-40B4-BE49-F238E27FC236}">
                  <a16:creationId xmlns:a16="http://schemas.microsoft.com/office/drawing/2014/main" id="{094C5DC7-907B-FE5C-4E6C-A6C490574F7B}"/>
                </a:ext>
              </a:extLst>
            </p:cNvPr>
            <p:cNvSpPr/>
            <p:nvPr/>
          </p:nvSpPr>
          <p:spPr bwMode="auto">
            <a:xfrm rot="5400000">
              <a:off x="2999646" y="4046566"/>
              <a:ext cx="1370166" cy="1224136"/>
            </a:xfrm>
            <a:prstGeom prst="hexagon">
              <a:avLst/>
            </a:prstGeom>
            <a:solidFill>
              <a:srgbClr val="FF5757">
                <a:alpha val="58824"/>
              </a:srgbClr>
            </a:solidFill>
            <a:ln w="9525" cap="flat" cmpd="sng" algn="ctr">
              <a:noFill/>
              <a:prstDash val="solid"/>
              <a:round/>
              <a:headEnd type="none" w="med" len="med"/>
              <a:tailEnd type="none" w="med" len="med"/>
            </a:ln>
            <a:effectLst/>
          </p:spPr>
          <p:txBody>
            <a:bodyPr vert="vert270" wrap="none" lIns="0" tIns="0" rIns="0" bIns="0" anchor="ctr"/>
            <a:lstStyle/>
            <a:p>
              <a:pPr algn="ctr">
                <a:lnSpc>
                  <a:spcPts val="1500"/>
                </a:lnSpc>
                <a:defRPr/>
              </a:pPr>
              <a:r>
                <a:rPr lang="es-ES" sz="1200" kern="0" dirty="0">
                  <a:solidFill>
                    <a:srgbClr val="003299"/>
                  </a:solidFill>
                  <a:latin typeface="Arial" charset="0"/>
                </a:rPr>
                <a:t>Movilidad y</a:t>
              </a:r>
            </a:p>
            <a:p>
              <a:pPr algn="ctr">
                <a:lnSpc>
                  <a:spcPts val="1500"/>
                </a:lnSpc>
                <a:defRPr/>
              </a:pPr>
              <a:r>
                <a:rPr lang="es-ES" sz="1200" kern="0" dirty="0">
                  <a:solidFill>
                    <a:srgbClr val="003299"/>
                  </a:solidFill>
                  <a:latin typeface="Arial" charset="0"/>
                </a:rPr>
                <a:t>transporte</a:t>
              </a:r>
            </a:p>
          </p:txBody>
        </p:sp>
        <p:sp>
          <p:nvSpPr>
            <p:cNvPr id="24" name="Hexágono 23">
              <a:extLst>
                <a:ext uri="{FF2B5EF4-FFF2-40B4-BE49-F238E27FC236}">
                  <a16:creationId xmlns:a16="http://schemas.microsoft.com/office/drawing/2014/main" id="{93BCD3A2-03D1-E6D7-12DA-1E2CB75D4362}"/>
                </a:ext>
              </a:extLst>
            </p:cNvPr>
            <p:cNvSpPr/>
            <p:nvPr/>
          </p:nvSpPr>
          <p:spPr bwMode="auto">
            <a:xfrm rot="5400000">
              <a:off x="970593" y="2886277"/>
              <a:ext cx="1370166" cy="1224136"/>
            </a:xfrm>
            <a:prstGeom prst="hexagon">
              <a:avLst/>
            </a:prstGeom>
            <a:solidFill>
              <a:srgbClr val="E39F67">
                <a:alpha val="58824"/>
              </a:srgbClr>
            </a:solidFill>
            <a:ln w="9525" cap="flat" cmpd="sng" algn="ctr">
              <a:noFill/>
              <a:prstDash val="solid"/>
              <a:round/>
              <a:headEnd type="none" w="med" len="med"/>
              <a:tailEnd type="none" w="med" len="med"/>
            </a:ln>
            <a:effectLst/>
          </p:spPr>
          <p:txBody>
            <a:bodyPr vert="vert270" wrap="none" lIns="0" tIns="0" rIns="0" bIns="0" anchor="ctr"/>
            <a:lstStyle/>
            <a:p>
              <a:pPr algn="ctr">
                <a:defRPr/>
              </a:pPr>
              <a:r>
                <a:rPr lang="es-ES" altLang="es-ES" sz="1200" kern="0" dirty="0">
                  <a:solidFill>
                    <a:srgbClr val="003299"/>
                  </a:solidFill>
                  <a:latin typeface="Arial" charset="0"/>
                </a:rPr>
                <a:t>Forestal</a:t>
              </a:r>
            </a:p>
            <a:p>
              <a:pPr algn="ctr">
                <a:defRPr/>
              </a:pPr>
              <a:r>
                <a:rPr lang="es-ES" altLang="es-ES" sz="1200" kern="0" dirty="0">
                  <a:solidFill>
                    <a:srgbClr val="003299"/>
                  </a:solidFill>
                  <a:latin typeface="Arial" charset="0"/>
                </a:rPr>
                <a:t>desertificación</a:t>
              </a:r>
            </a:p>
            <a:p>
              <a:pPr algn="ctr">
                <a:defRPr/>
              </a:pPr>
              <a:r>
                <a:rPr lang="es-ES" altLang="es-ES" sz="1200" kern="0" dirty="0">
                  <a:solidFill>
                    <a:srgbClr val="003299"/>
                  </a:solidFill>
                  <a:latin typeface="Arial" charset="0"/>
                </a:rPr>
                <a:t>caza y pesca</a:t>
              </a:r>
            </a:p>
            <a:p>
              <a:pPr algn="ctr">
                <a:defRPr/>
              </a:pPr>
              <a:r>
                <a:rPr lang="es-ES" altLang="es-ES" sz="1200" kern="0" dirty="0">
                  <a:solidFill>
                    <a:srgbClr val="003299"/>
                  </a:solidFill>
                  <a:latin typeface="Arial" charset="0"/>
                </a:rPr>
                <a:t>continental</a:t>
              </a:r>
            </a:p>
          </p:txBody>
        </p:sp>
        <p:sp>
          <p:nvSpPr>
            <p:cNvPr id="25" name="Hexágono 24">
              <a:extLst>
                <a:ext uri="{FF2B5EF4-FFF2-40B4-BE49-F238E27FC236}">
                  <a16:creationId xmlns:a16="http://schemas.microsoft.com/office/drawing/2014/main" id="{40AF7458-53FC-DC57-5876-F3E5F2E38080}"/>
                </a:ext>
              </a:extLst>
            </p:cNvPr>
            <p:cNvSpPr/>
            <p:nvPr/>
          </p:nvSpPr>
          <p:spPr bwMode="auto">
            <a:xfrm rot="5400000">
              <a:off x="7107863" y="4058653"/>
              <a:ext cx="1370166" cy="1224136"/>
            </a:xfrm>
            <a:prstGeom prst="hexagon">
              <a:avLst/>
            </a:prstGeom>
            <a:solidFill>
              <a:srgbClr val="CC9900">
                <a:alpha val="58824"/>
              </a:srgbClr>
            </a:solidFill>
            <a:ln w="9525" cap="flat" cmpd="sng" algn="ctr">
              <a:noFill/>
              <a:prstDash val="solid"/>
              <a:round/>
              <a:headEnd type="none" w="med" len="med"/>
              <a:tailEnd type="none" w="med" len="med"/>
            </a:ln>
            <a:effectLst/>
          </p:spPr>
          <p:txBody>
            <a:bodyPr vert="vert270" wrap="none" lIns="0" tIns="0" rIns="0" bIns="0" anchor="ctr"/>
            <a:lstStyle/>
            <a:p>
              <a:pPr algn="ctr">
                <a:lnSpc>
                  <a:spcPts val="1500"/>
                </a:lnSpc>
                <a:defRPr/>
              </a:pPr>
              <a:r>
                <a:rPr lang="es-ES" sz="1200" kern="0" dirty="0">
                  <a:solidFill>
                    <a:srgbClr val="003299"/>
                  </a:solidFill>
                  <a:latin typeface="Arial" charset="0"/>
                </a:rPr>
                <a:t>Sistema</a:t>
              </a:r>
            </a:p>
            <a:p>
              <a:pPr algn="ctr">
                <a:lnSpc>
                  <a:spcPts val="1500"/>
                </a:lnSpc>
                <a:defRPr/>
              </a:pPr>
              <a:r>
                <a:rPr lang="es-ES" sz="1200" kern="0" dirty="0">
                  <a:solidFill>
                    <a:srgbClr val="003299"/>
                  </a:solidFill>
                  <a:latin typeface="Arial" charset="0"/>
                </a:rPr>
                <a:t>financiero</a:t>
              </a:r>
            </a:p>
            <a:p>
              <a:pPr algn="ctr">
                <a:lnSpc>
                  <a:spcPts val="1500"/>
                </a:lnSpc>
                <a:defRPr/>
              </a:pPr>
              <a:r>
                <a:rPr lang="es-ES" sz="1200" kern="0" dirty="0">
                  <a:solidFill>
                    <a:srgbClr val="003299"/>
                  </a:solidFill>
                  <a:latin typeface="Arial" charset="0"/>
                </a:rPr>
                <a:t>y actividad</a:t>
              </a:r>
            </a:p>
            <a:p>
              <a:pPr algn="ctr">
                <a:lnSpc>
                  <a:spcPts val="1500"/>
                </a:lnSpc>
                <a:defRPr/>
              </a:pPr>
              <a:r>
                <a:rPr lang="es-ES" sz="1200" kern="0" dirty="0">
                  <a:solidFill>
                    <a:srgbClr val="003299"/>
                  </a:solidFill>
                  <a:latin typeface="Arial" charset="0"/>
                </a:rPr>
                <a:t>aseguradora</a:t>
              </a:r>
            </a:p>
          </p:txBody>
        </p:sp>
      </p:grpSp>
      <p:sp>
        <p:nvSpPr>
          <p:cNvPr id="26" name="Rectangle 1">
            <a:extLst>
              <a:ext uri="{FF2B5EF4-FFF2-40B4-BE49-F238E27FC236}">
                <a16:creationId xmlns:a16="http://schemas.microsoft.com/office/drawing/2014/main" id="{63985893-E0DC-B76E-56CC-A34772D41F8F}"/>
              </a:ext>
            </a:extLst>
          </p:cNvPr>
          <p:cNvSpPr>
            <a:spLocks noChangeArrowheads="1"/>
          </p:cNvSpPr>
          <p:nvPr/>
        </p:nvSpPr>
        <p:spPr bwMode="auto">
          <a:xfrm>
            <a:off x="8592217" y="781511"/>
            <a:ext cx="2902205" cy="2709460"/>
          </a:xfrm>
          <a:custGeom>
            <a:avLst/>
            <a:gdLst>
              <a:gd name="connsiteX0" fmla="*/ 0 w 2902205"/>
              <a:gd name="connsiteY0" fmla="*/ 0 h 2709460"/>
              <a:gd name="connsiteX1" fmla="*/ 551419 w 2902205"/>
              <a:gd name="connsiteY1" fmla="*/ 0 h 2709460"/>
              <a:gd name="connsiteX2" fmla="*/ 1131860 w 2902205"/>
              <a:gd name="connsiteY2" fmla="*/ 0 h 2709460"/>
              <a:gd name="connsiteX3" fmla="*/ 1712301 w 2902205"/>
              <a:gd name="connsiteY3" fmla="*/ 0 h 2709460"/>
              <a:gd name="connsiteX4" fmla="*/ 2263720 w 2902205"/>
              <a:gd name="connsiteY4" fmla="*/ 0 h 2709460"/>
              <a:gd name="connsiteX5" fmla="*/ 2902205 w 2902205"/>
              <a:gd name="connsiteY5" fmla="*/ 0 h 2709460"/>
              <a:gd name="connsiteX6" fmla="*/ 2902205 w 2902205"/>
              <a:gd name="connsiteY6" fmla="*/ 596081 h 2709460"/>
              <a:gd name="connsiteX7" fmla="*/ 2902205 w 2902205"/>
              <a:gd name="connsiteY7" fmla="*/ 1056689 h 2709460"/>
              <a:gd name="connsiteX8" fmla="*/ 2902205 w 2902205"/>
              <a:gd name="connsiteY8" fmla="*/ 1625676 h 2709460"/>
              <a:gd name="connsiteX9" fmla="*/ 2902205 w 2902205"/>
              <a:gd name="connsiteY9" fmla="*/ 2194663 h 2709460"/>
              <a:gd name="connsiteX10" fmla="*/ 2902205 w 2902205"/>
              <a:gd name="connsiteY10" fmla="*/ 2709460 h 2709460"/>
              <a:gd name="connsiteX11" fmla="*/ 2350786 w 2902205"/>
              <a:gd name="connsiteY11" fmla="*/ 2709460 h 2709460"/>
              <a:gd name="connsiteX12" fmla="*/ 1857411 w 2902205"/>
              <a:gd name="connsiteY12" fmla="*/ 2709460 h 2709460"/>
              <a:gd name="connsiteX13" fmla="*/ 1364036 w 2902205"/>
              <a:gd name="connsiteY13" fmla="*/ 2709460 h 2709460"/>
              <a:gd name="connsiteX14" fmla="*/ 841639 w 2902205"/>
              <a:gd name="connsiteY14" fmla="*/ 2709460 h 2709460"/>
              <a:gd name="connsiteX15" fmla="*/ 0 w 2902205"/>
              <a:gd name="connsiteY15" fmla="*/ 2709460 h 2709460"/>
              <a:gd name="connsiteX16" fmla="*/ 0 w 2902205"/>
              <a:gd name="connsiteY16" fmla="*/ 2140473 h 2709460"/>
              <a:gd name="connsiteX17" fmla="*/ 0 w 2902205"/>
              <a:gd name="connsiteY17" fmla="*/ 1625676 h 2709460"/>
              <a:gd name="connsiteX18" fmla="*/ 0 w 2902205"/>
              <a:gd name="connsiteY18" fmla="*/ 1029595 h 2709460"/>
              <a:gd name="connsiteX19" fmla="*/ 0 w 2902205"/>
              <a:gd name="connsiteY19" fmla="*/ 541892 h 2709460"/>
              <a:gd name="connsiteX20" fmla="*/ 0 w 2902205"/>
              <a:gd name="connsiteY20" fmla="*/ 0 h 270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02205" h="2709460" extrusionOk="0">
                <a:moveTo>
                  <a:pt x="0" y="0"/>
                </a:moveTo>
                <a:cubicBezTo>
                  <a:pt x="259279" y="-27318"/>
                  <a:pt x="299109" y="15385"/>
                  <a:pt x="551419" y="0"/>
                </a:cubicBezTo>
                <a:cubicBezTo>
                  <a:pt x="803729" y="-15385"/>
                  <a:pt x="900060" y="50507"/>
                  <a:pt x="1131860" y="0"/>
                </a:cubicBezTo>
                <a:cubicBezTo>
                  <a:pt x="1363660" y="-50507"/>
                  <a:pt x="1552507" y="9735"/>
                  <a:pt x="1712301" y="0"/>
                </a:cubicBezTo>
                <a:cubicBezTo>
                  <a:pt x="1872095" y="-9735"/>
                  <a:pt x="2016164" y="27033"/>
                  <a:pt x="2263720" y="0"/>
                </a:cubicBezTo>
                <a:cubicBezTo>
                  <a:pt x="2511276" y="-27033"/>
                  <a:pt x="2595974" y="38309"/>
                  <a:pt x="2902205" y="0"/>
                </a:cubicBezTo>
                <a:cubicBezTo>
                  <a:pt x="2955885" y="143038"/>
                  <a:pt x="2868775" y="427422"/>
                  <a:pt x="2902205" y="596081"/>
                </a:cubicBezTo>
                <a:cubicBezTo>
                  <a:pt x="2935635" y="764740"/>
                  <a:pt x="2863808" y="926308"/>
                  <a:pt x="2902205" y="1056689"/>
                </a:cubicBezTo>
                <a:cubicBezTo>
                  <a:pt x="2940602" y="1187070"/>
                  <a:pt x="2844119" y="1367189"/>
                  <a:pt x="2902205" y="1625676"/>
                </a:cubicBezTo>
                <a:cubicBezTo>
                  <a:pt x="2960291" y="1884163"/>
                  <a:pt x="2901819" y="2025922"/>
                  <a:pt x="2902205" y="2194663"/>
                </a:cubicBezTo>
                <a:cubicBezTo>
                  <a:pt x="2902591" y="2363404"/>
                  <a:pt x="2868239" y="2561982"/>
                  <a:pt x="2902205" y="2709460"/>
                </a:cubicBezTo>
                <a:cubicBezTo>
                  <a:pt x="2780198" y="2724449"/>
                  <a:pt x="2625224" y="2646124"/>
                  <a:pt x="2350786" y="2709460"/>
                </a:cubicBezTo>
                <a:cubicBezTo>
                  <a:pt x="2076348" y="2772796"/>
                  <a:pt x="2013587" y="2673754"/>
                  <a:pt x="1857411" y="2709460"/>
                </a:cubicBezTo>
                <a:cubicBezTo>
                  <a:pt x="1701236" y="2745166"/>
                  <a:pt x="1551731" y="2704739"/>
                  <a:pt x="1364036" y="2709460"/>
                </a:cubicBezTo>
                <a:cubicBezTo>
                  <a:pt x="1176342" y="2714181"/>
                  <a:pt x="1096336" y="2650500"/>
                  <a:pt x="841639" y="2709460"/>
                </a:cubicBezTo>
                <a:cubicBezTo>
                  <a:pt x="586942" y="2768420"/>
                  <a:pt x="383654" y="2683907"/>
                  <a:pt x="0" y="2709460"/>
                </a:cubicBezTo>
                <a:cubicBezTo>
                  <a:pt x="-49631" y="2461497"/>
                  <a:pt x="29663" y="2361286"/>
                  <a:pt x="0" y="2140473"/>
                </a:cubicBezTo>
                <a:cubicBezTo>
                  <a:pt x="-29663" y="1919660"/>
                  <a:pt x="35031" y="1747204"/>
                  <a:pt x="0" y="1625676"/>
                </a:cubicBezTo>
                <a:cubicBezTo>
                  <a:pt x="-35031" y="1504148"/>
                  <a:pt x="26118" y="1208479"/>
                  <a:pt x="0" y="1029595"/>
                </a:cubicBezTo>
                <a:cubicBezTo>
                  <a:pt x="-26118" y="850711"/>
                  <a:pt x="56204" y="722078"/>
                  <a:pt x="0" y="541892"/>
                </a:cubicBezTo>
                <a:cubicBezTo>
                  <a:pt x="-56204" y="361706"/>
                  <a:pt x="29544" y="154269"/>
                  <a:pt x="0" y="0"/>
                </a:cubicBezTo>
                <a:close/>
              </a:path>
            </a:pathLst>
          </a:custGeom>
          <a:noFill/>
          <a:ln w="9525">
            <a:solidFill>
              <a:srgbClr val="000000"/>
            </a:solidFill>
            <a:miter lim="800000"/>
            <a:headEnd/>
            <a:tailEnd/>
            <a:extLst>
              <a:ext uri="{C807C97D-BFC1-408E-A445-0C87EB9F89A2}">
                <ask:lineSketchStyleProps xmlns:ask="http://schemas.microsoft.com/office/drawing/2018/sketchyshapes" sd="173957456">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har char="•"/>
              <a:tabLst>
                <a:tab pos="838200" algn="l"/>
                <a:tab pos="5605463" algn="r"/>
              </a:tabLst>
              <a:defRPr sz="3200">
                <a:solidFill>
                  <a:schemeClr val="tx1"/>
                </a:solidFill>
                <a:latin typeface="Arial" panose="020B0604020202020204" pitchFamily="34" charset="0"/>
              </a:defRPr>
            </a:lvl1pPr>
            <a:lvl2pPr marL="742950" indent="-285750">
              <a:spcBef>
                <a:spcPct val="20000"/>
              </a:spcBef>
              <a:buChar char="–"/>
              <a:tabLst>
                <a:tab pos="838200" algn="l"/>
                <a:tab pos="5605463" algn="r"/>
              </a:tabLst>
              <a:defRPr sz="2800">
                <a:solidFill>
                  <a:schemeClr val="tx1"/>
                </a:solidFill>
                <a:latin typeface="Arial" panose="020B0604020202020204" pitchFamily="34" charset="0"/>
              </a:defRPr>
            </a:lvl2pPr>
            <a:lvl3pPr marL="1143000" indent="-228600">
              <a:spcBef>
                <a:spcPct val="20000"/>
              </a:spcBef>
              <a:buChar char="•"/>
              <a:tabLst>
                <a:tab pos="838200" algn="l"/>
                <a:tab pos="5605463" algn="r"/>
              </a:tabLst>
              <a:defRPr sz="2400">
                <a:solidFill>
                  <a:schemeClr val="tx1"/>
                </a:solidFill>
                <a:latin typeface="Arial" panose="020B0604020202020204" pitchFamily="34" charset="0"/>
              </a:defRPr>
            </a:lvl3pPr>
            <a:lvl4pPr marL="1600200" indent="-228600">
              <a:spcBef>
                <a:spcPct val="20000"/>
              </a:spcBef>
              <a:buChar char="–"/>
              <a:tabLst>
                <a:tab pos="838200" algn="l"/>
                <a:tab pos="5605463" algn="r"/>
              </a:tabLst>
              <a:defRPr sz="2000">
                <a:solidFill>
                  <a:schemeClr val="tx1"/>
                </a:solidFill>
                <a:latin typeface="Arial" panose="020B0604020202020204" pitchFamily="34" charset="0"/>
              </a:defRPr>
            </a:lvl4pPr>
            <a:lvl5pPr marL="2057400" indent="-228600">
              <a:spcBef>
                <a:spcPct val="20000"/>
              </a:spcBef>
              <a:buChar char="»"/>
              <a:tabLst>
                <a:tab pos="838200" algn="l"/>
                <a:tab pos="5605463" algn="r"/>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838200" algn="l"/>
                <a:tab pos="5605463" algn="r"/>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838200" algn="l"/>
                <a:tab pos="5605463" algn="r"/>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838200" algn="l"/>
                <a:tab pos="5605463" algn="r"/>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838200" algn="l"/>
                <a:tab pos="5605463" algn="r"/>
              </a:tabLst>
              <a:defRPr sz="2000">
                <a:solidFill>
                  <a:schemeClr val="tx1"/>
                </a:solidFill>
                <a:latin typeface="Arial" panose="020B0604020202020204" pitchFamily="34" charset="0"/>
              </a:defRPr>
            </a:lvl9pPr>
          </a:lstStyle>
          <a:p>
            <a:pPr algn="just">
              <a:spcBef>
                <a:spcPct val="0"/>
              </a:spcBef>
              <a:spcAft>
                <a:spcPts val="200"/>
              </a:spcAft>
              <a:buFontTx/>
              <a:buNone/>
            </a:pPr>
            <a:r>
              <a:rPr lang="es-ES" altLang="es-ES" sz="1800" b="1" u="none" dirty="0">
                <a:latin typeface="Calibri Light" panose="020F0302020204030204" pitchFamily="34" charset="0"/>
                <a:cs typeface="Calibri Light" panose="020F0302020204030204" pitchFamily="34" charset="0"/>
              </a:rPr>
              <a:t>ASPECTOS TRANSVERSALES</a:t>
            </a:r>
          </a:p>
          <a:p>
            <a:pPr algn="just">
              <a:spcBef>
                <a:spcPct val="0"/>
              </a:spcBef>
              <a:spcAft>
                <a:spcPts val="600"/>
              </a:spcAft>
            </a:pPr>
            <a:r>
              <a:rPr lang="es-ES" altLang="es-ES" sz="1400" u="none" dirty="0">
                <a:latin typeface="Calibri Light" panose="020F0302020204030204" pitchFamily="34" charset="0"/>
                <a:cs typeface="Calibri Light" panose="020F0302020204030204" pitchFamily="34" charset="0"/>
              </a:rPr>
              <a:t>Vulnerabilidad territorial</a:t>
            </a:r>
          </a:p>
          <a:p>
            <a:pPr algn="just">
              <a:spcBef>
                <a:spcPct val="0"/>
              </a:spcBef>
              <a:spcAft>
                <a:spcPts val="600"/>
              </a:spcAft>
            </a:pPr>
            <a:r>
              <a:rPr lang="es-ES" altLang="es-ES" sz="1400" u="none" dirty="0">
                <a:latin typeface="Calibri Light" panose="020F0302020204030204" pitchFamily="34" charset="0"/>
                <a:cs typeface="Calibri Light" panose="020F0302020204030204" pitchFamily="34" charset="0"/>
              </a:rPr>
              <a:t>Vulnerabilidad social</a:t>
            </a:r>
          </a:p>
          <a:p>
            <a:pPr algn="just">
              <a:spcBef>
                <a:spcPct val="0"/>
              </a:spcBef>
              <a:spcAft>
                <a:spcPts val="600"/>
              </a:spcAft>
            </a:pPr>
            <a:r>
              <a:rPr lang="es-ES" altLang="es-ES" sz="1400" u="none" dirty="0">
                <a:latin typeface="Calibri Light" panose="020F0302020204030204" pitchFamily="34" charset="0"/>
                <a:cs typeface="Calibri Light" panose="020F0302020204030204" pitchFamily="34" charset="0"/>
              </a:rPr>
              <a:t>Efectos transfronterizos</a:t>
            </a:r>
          </a:p>
          <a:p>
            <a:pPr algn="just">
              <a:spcBef>
                <a:spcPct val="0"/>
              </a:spcBef>
              <a:spcAft>
                <a:spcPts val="600"/>
              </a:spcAft>
            </a:pPr>
            <a:r>
              <a:rPr lang="es-ES" altLang="es-ES" sz="1400" u="none" dirty="0">
                <a:latin typeface="Calibri Light" panose="020F0302020204030204" pitchFamily="34" charset="0"/>
                <a:cs typeface="Calibri Light" panose="020F0302020204030204" pitchFamily="34" charset="0"/>
              </a:rPr>
              <a:t>Integración del enfoque de género</a:t>
            </a:r>
          </a:p>
          <a:p>
            <a:pPr algn="just">
              <a:lnSpc>
                <a:spcPct val="90000"/>
              </a:lnSpc>
              <a:spcBef>
                <a:spcPct val="0"/>
              </a:spcBef>
              <a:spcAft>
                <a:spcPts val="600"/>
              </a:spcAft>
            </a:pPr>
            <a:r>
              <a:rPr lang="es-ES" altLang="es-ES" sz="1400" u="none" dirty="0">
                <a:latin typeface="Calibri Light" panose="020F0302020204030204" pitchFamily="34" charset="0"/>
                <a:cs typeface="Calibri Light" panose="020F0302020204030204" pitchFamily="34" charset="0"/>
              </a:rPr>
              <a:t>Prevención de la </a:t>
            </a:r>
            <a:r>
              <a:rPr lang="es-ES" altLang="es-ES" sz="1400" u="none" dirty="0" err="1">
                <a:latin typeface="Calibri Light" panose="020F0302020204030204" pitchFamily="34" charset="0"/>
                <a:cs typeface="Calibri Light" panose="020F0302020204030204" pitchFamily="34" charset="0"/>
              </a:rPr>
              <a:t>maladaptación</a:t>
            </a:r>
            <a:r>
              <a:rPr lang="es-ES" altLang="es-ES" sz="1400" u="none" dirty="0">
                <a:latin typeface="Calibri Light" panose="020F0302020204030204" pitchFamily="34" charset="0"/>
                <a:cs typeface="Calibri Light" panose="020F0302020204030204" pitchFamily="34" charset="0"/>
              </a:rPr>
              <a:t> y </a:t>
            </a:r>
            <a:br>
              <a:rPr lang="es-ES" altLang="es-ES" sz="1400" u="none" dirty="0">
                <a:latin typeface="Calibri Light" panose="020F0302020204030204" pitchFamily="34" charset="0"/>
                <a:cs typeface="Calibri Light" panose="020F0302020204030204" pitchFamily="34" charset="0"/>
              </a:rPr>
            </a:br>
            <a:r>
              <a:rPr lang="es-ES" altLang="es-ES" sz="1400" u="none" dirty="0">
                <a:latin typeface="Calibri Light" panose="020F0302020204030204" pitchFamily="34" charset="0"/>
                <a:cs typeface="Calibri Light" panose="020F0302020204030204" pitchFamily="34" charset="0"/>
              </a:rPr>
              <a:t>eliminación de incentivos perversos</a:t>
            </a:r>
          </a:p>
          <a:p>
            <a:pPr algn="just">
              <a:lnSpc>
                <a:spcPct val="90000"/>
              </a:lnSpc>
              <a:spcBef>
                <a:spcPct val="0"/>
              </a:spcBef>
              <a:spcAft>
                <a:spcPts val="600"/>
              </a:spcAft>
            </a:pPr>
            <a:r>
              <a:rPr lang="es-ES" altLang="es-ES" sz="1400" u="none" dirty="0">
                <a:latin typeface="Calibri Light" panose="020F0302020204030204" pitchFamily="34" charset="0"/>
                <a:cs typeface="Calibri Light" panose="020F0302020204030204" pitchFamily="34" charset="0"/>
              </a:rPr>
              <a:t>Costes y beneficios de la adaptación </a:t>
            </a:r>
            <a:br>
              <a:rPr lang="es-ES" altLang="es-ES" sz="1400" u="none" dirty="0">
                <a:latin typeface="Calibri Light" panose="020F0302020204030204" pitchFamily="34" charset="0"/>
                <a:cs typeface="Calibri Light" panose="020F0302020204030204" pitchFamily="34" charset="0"/>
              </a:rPr>
            </a:br>
            <a:r>
              <a:rPr lang="es-ES" altLang="es-ES" sz="1400" u="none" dirty="0">
                <a:latin typeface="Calibri Light" panose="020F0302020204030204" pitchFamily="34" charset="0"/>
                <a:cs typeface="Calibri Light" panose="020F0302020204030204" pitchFamily="34" charset="0"/>
              </a:rPr>
              <a:t>y de la inacción</a:t>
            </a:r>
          </a:p>
          <a:p>
            <a:pPr algn="just">
              <a:spcBef>
                <a:spcPct val="0"/>
              </a:spcBef>
              <a:spcAft>
                <a:spcPts val="600"/>
              </a:spcAft>
            </a:pPr>
            <a:r>
              <a:rPr lang="es-ES" altLang="es-ES" sz="1400" u="none" dirty="0">
                <a:latin typeface="Calibri Light" panose="020F0302020204030204" pitchFamily="34" charset="0"/>
                <a:cs typeface="Calibri Light" panose="020F0302020204030204" pitchFamily="34" charset="0"/>
              </a:rPr>
              <a:t>Orientación a la acción</a:t>
            </a:r>
          </a:p>
        </p:txBody>
      </p:sp>
      <p:sp>
        <p:nvSpPr>
          <p:cNvPr id="2" name="Elipse 1">
            <a:extLst>
              <a:ext uri="{FF2B5EF4-FFF2-40B4-BE49-F238E27FC236}">
                <a16:creationId xmlns:a16="http://schemas.microsoft.com/office/drawing/2014/main" id="{193DDFD5-3E05-942F-6E25-AACD2A26FDEE}"/>
              </a:ext>
            </a:extLst>
          </p:cNvPr>
          <p:cNvSpPr/>
          <p:nvPr/>
        </p:nvSpPr>
        <p:spPr>
          <a:xfrm>
            <a:off x="6236311" y="1255712"/>
            <a:ext cx="1840889" cy="1512888"/>
          </a:xfrm>
          <a:custGeom>
            <a:avLst/>
            <a:gdLst>
              <a:gd name="connsiteX0" fmla="*/ 0 w 1840889"/>
              <a:gd name="connsiteY0" fmla="*/ 756444 h 1512888"/>
              <a:gd name="connsiteX1" fmla="*/ 920445 w 1840889"/>
              <a:gd name="connsiteY1" fmla="*/ 0 h 1512888"/>
              <a:gd name="connsiteX2" fmla="*/ 1840890 w 1840889"/>
              <a:gd name="connsiteY2" fmla="*/ 756444 h 1512888"/>
              <a:gd name="connsiteX3" fmla="*/ 920445 w 1840889"/>
              <a:gd name="connsiteY3" fmla="*/ 1512888 h 1512888"/>
              <a:gd name="connsiteX4" fmla="*/ 0 w 1840889"/>
              <a:gd name="connsiteY4" fmla="*/ 756444 h 1512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889" h="1512888" extrusionOk="0">
                <a:moveTo>
                  <a:pt x="0" y="756444"/>
                </a:moveTo>
                <a:cubicBezTo>
                  <a:pt x="-46183" y="412001"/>
                  <a:pt x="514905" y="-89779"/>
                  <a:pt x="920445" y="0"/>
                </a:cubicBezTo>
                <a:cubicBezTo>
                  <a:pt x="1462908" y="48583"/>
                  <a:pt x="1850105" y="331856"/>
                  <a:pt x="1840890" y="756444"/>
                </a:cubicBezTo>
                <a:cubicBezTo>
                  <a:pt x="1863275" y="1062163"/>
                  <a:pt x="1437113" y="1520031"/>
                  <a:pt x="920445" y="1512888"/>
                </a:cubicBezTo>
                <a:cubicBezTo>
                  <a:pt x="408380" y="1537399"/>
                  <a:pt x="-86555" y="1089144"/>
                  <a:pt x="0" y="756444"/>
                </a:cubicBezTo>
                <a:close/>
              </a:path>
            </a:pathLst>
          </a:custGeom>
          <a:noFill/>
          <a:ln w="28575">
            <a:solidFill>
              <a:srgbClr val="FF0000"/>
            </a:solidFill>
            <a:extLst>
              <a:ext uri="{C807C97D-BFC1-408E-A445-0C87EB9F89A2}">
                <ask:lineSketchStyleProps xmlns:ask="http://schemas.microsoft.com/office/drawing/2018/sketchyshapes" sd="38090685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Elipse 26">
            <a:extLst>
              <a:ext uri="{FF2B5EF4-FFF2-40B4-BE49-F238E27FC236}">
                <a16:creationId xmlns:a16="http://schemas.microsoft.com/office/drawing/2014/main" id="{51E36FC3-3871-1C07-F8AD-787B112087E5}"/>
              </a:ext>
            </a:extLst>
          </p:cNvPr>
          <p:cNvSpPr/>
          <p:nvPr/>
        </p:nvSpPr>
        <p:spPr>
          <a:xfrm>
            <a:off x="1289318" y="2430424"/>
            <a:ext cx="1840889" cy="1512888"/>
          </a:xfrm>
          <a:custGeom>
            <a:avLst/>
            <a:gdLst>
              <a:gd name="connsiteX0" fmla="*/ 0 w 1840889"/>
              <a:gd name="connsiteY0" fmla="*/ 756444 h 1512888"/>
              <a:gd name="connsiteX1" fmla="*/ 920445 w 1840889"/>
              <a:gd name="connsiteY1" fmla="*/ 0 h 1512888"/>
              <a:gd name="connsiteX2" fmla="*/ 1840890 w 1840889"/>
              <a:gd name="connsiteY2" fmla="*/ 756444 h 1512888"/>
              <a:gd name="connsiteX3" fmla="*/ 920445 w 1840889"/>
              <a:gd name="connsiteY3" fmla="*/ 1512888 h 1512888"/>
              <a:gd name="connsiteX4" fmla="*/ 0 w 1840889"/>
              <a:gd name="connsiteY4" fmla="*/ 756444 h 1512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889" h="1512888" extrusionOk="0">
                <a:moveTo>
                  <a:pt x="0" y="756444"/>
                </a:moveTo>
                <a:cubicBezTo>
                  <a:pt x="-46183" y="412001"/>
                  <a:pt x="514905" y="-89779"/>
                  <a:pt x="920445" y="0"/>
                </a:cubicBezTo>
                <a:cubicBezTo>
                  <a:pt x="1462908" y="48583"/>
                  <a:pt x="1850105" y="331856"/>
                  <a:pt x="1840890" y="756444"/>
                </a:cubicBezTo>
                <a:cubicBezTo>
                  <a:pt x="1863275" y="1062163"/>
                  <a:pt x="1437113" y="1520031"/>
                  <a:pt x="920445" y="1512888"/>
                </a:cubicBezTo>
                <a:cubicBezTo>
                  <a:pt x="408380" y="1537399"/>
                  <a:pt x="-86555" y="1089144"/>
                  <a:pt x="0" y="756444"/>
                </a:cubicBezTo>
                <a:close/>
              </a:path>
            </a:pathLst>
          </a:custGeom>
          <a:noFill/>
          <a:ln w="28575">
            <a:solidFill>
              <a:srgbClr val="FF0000"/>
            </a:solidFill>
            <a:extLst>
              <a:ext uri="{C807C97D-BFC1-408E-A445-0C87EB9F89A2}">
                <ask:lineSketchStyleProps xmlns:ask="http://schemas.microsoft.com/office/drawing/2018/sketchyshapes" sd="38090685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2864197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5F5810CEAEF374996551B49719E1906" ma:contentTypeVersion="17" ma:contentTypeDescription="Crear nuevo documento." ma:contentTypeScope="" ma:versionID="26d53e269f7d549c6024b7b98e0b5d43">
  <xsd:schema xmlns:xsd="http://www.w3.org/2001/XMLSchema" xmlns:xs="http://www.w3.org/2001/XMLSchema" xmlns:p="http://schemas.microsoft.com/office/2006/metadata/properties" xmlns:ns2="96c0c642-d335-4e98-a2fa-b507c8f6d8cf" xmlns:ns3="583b166e-5166-47de-b80a-19987c867895" xmlns:ns4="0ea6a589-ef5a-4cb0-9b52-79d5b22c6219" targetNamespace="http://schemas.microsoft.com/office/2006/metadata/properties" ma:root="true" ma:fieldsID="75a37d96ce257b4cb20c5312eabb79f6" ns2:_="" ns3:_="" ns4:_="">
    <xsd:import namespace="96c0c642-d335-4e98-a2fa-b507c8f6d8cf"/>
    <xsd:import namespace="583b166e-5166-47de-b80a-19987c867895"/>
    <xsd:import namespace="0ea6a589-ef5a-4cb0-9b52-79d5b22c62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Fecha"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c0c642-d335-4e98-a2fa-b507c8f6d8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Fecha" ma:index="21" nillable="true" ma:displayName="Fecha" ma:format="DateOnly" ma:internalName="Fecha">
      <xsd:simpleType>
        <xsd:restriction base="dms:DateTime"/>
      </xsd:simpleType>
    </xsd:element>
    <xsd:element name="lcf76f155ced4ddcb4097134ff3c332f" ma:index="23" nillable="true" ma:taxonomy="true" ma:internalName="lcf76f155ced4ddcb4097134ff3c332f" ma:taxonomyFieldName="MediaServiceImageTags" ma:displayName="Etiquetas de imagen" ma:readOnly="false" ma:fieldId="{5cf76f15-5ced-4ddc-b409-7134ff3c332f}" ma:taxonomyMulti="true" ma:sspId="ab8eeae6-5f14-4627-b573-d6b45fbf00d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3b166e-5166-47de-b80a-19987c867895" elementFormDefault="qualified">
    <xsd:import namespace="http://schemas.microsoft.com/office/2006/documentManagement/types"/>
    <xsd:import namespace="http://schemas.microsoft.com/office/infopath/2007/PartnerControls"/>
    <xsd:element name="SharedWithUsers" ma:index="1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a6a589-ef5a-4cb0-9b52-79d5b22c621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ef6354cd-1441-4dc5-b523-00f1540e723e}" ma:internalName="TaxCatchAll" ma:showField="CatchAllData" ma:web="583b166e-5166-47de-b80a-19987c8678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68D57-9E7D-4DCA-8D6D-2875FC2A5444}"/>
</file>

<file path=customXml/itemProps2.xml><?xml version="1.0" encoding="utf-8"?>
<ds:datastoreItem xmlns:ds="http://schemas.openxmlformats.org/officeDocument/2006/customXml" ds:itemID="{FCB6A664-2327-4EAF-8B15-D95E4E9329E1}"/>
</file>

<file path=docProps/app.xml><?xml version="1.0" encoding="utf-8"?>
<Properties xmlns="http://schemas.openxmlformats.org/officeDocument/2006/extended-properties" xmlns:vt="http://schemas.openxmlformats.org/officeDocument/2006/docPropsVTypes">
  <Template/>
  <TotalTime>2989</TotalTime>
  <Words>560</Words>
  <Application>Microsoft Office PowerPoint</Application>
  <PresentationFormat>Panorámica</PresentationFormat>
  <Paragraphs>90</Paragraphs>
  <Slides>5</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Calibri</vt:lpstr>
      <vt:lpstr>Calibri Light</vt:lpstr>
      <vt:lpstr>Wingdings</vt:lpstr>
      <vt:lpstr>Tema de Office</vt:lpstr>
      <vt:lpstr>Los espacios protegidos y la biodiversidad frente al cambio climático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JBLopez</dc:creator>
  <cp:lastModifiedBy>OECC</cp:lastModifiedBy>
  <cp:revision>135</cp:revision>
  <dcterms:created xsi:type="dcterms:W3CDTF">2017-03-09T13:05:16Z</dcterms:created>
  <dcterms:modified xsi:type="dcterms:W3CDTF">2022-09-27T10:25:05Z</dcterms:modified>
</cp:coreProperties>
</file>