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1" r:id="rId2"/>
    <p:sldMasterId id="2147483677" r:id="rId3"/>
    <p:sldMasterId id="2147483679" r:id="rId4"/>
  </p:sldMasterIdLst>
  <p:notesMasterIdLst>
    <p:notesMasterId r:id="rId29"/>
  </p:notesMasterIdLst>
  <p:sldIdLst>
    <p:sldId id="257" r:id="rId5"/>
    <p:sldId id="262" r:id="rId6"/>
    <p:sldId id="265" r:id="rId7"/>
    <p:sldId id="266" r:id="rId8"/>
    <p:sldId id="264" r:id="rId9"/>
    <p:sldId id="270" r:id="rId10"/>
    <p:sldId id="271" r:id="rId11"/>
    <p:sldId id="272" r:id="rId12"/>
    <p:sldId id="273" r:id="rId13"/>
    <p:sldId id="258" r:id="rId14"/>
    <p:sldId id="274" r:id="rId15"/>
    <p:sldId id="269" r:id="rId16"/>
    <p:sldId id="268" r:id="rId17"/>
    <p:sldId id="277" r:id="rId18"/>
    <p:sldId id="458" r:id="rId19"/>
    <p:sldId id="464" r:id="rId20"/>
    <p:sldId id="463" r:id="rId21"/>
    <p:sldId id="461" r:id="rId22"/>
    <p:sldId id="462" r:id="rId23"/>
    <p:sldId id="459" r:id="rId24"/>
    <p:sldId id="460" r:id="rId25"/>
    <p:sldId id="465" r:id="rId26"/>
    <p:sldId id="276" r:id="rId27"/>
    <p:sldId id="263" r:id="rId28"/>
  </p:sldIdLst>
  <p:sldSz cx="13444538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7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043"/>
    <a:srgbClr val="00405B"/>
    <a:srgbClr val="41755D"/>
    <a:srgbClr val="659271"/>
    <a:srgbClr val="4E9E45"/>
    <a:srgbClr val="4A9476"/>
    <a:srgbClr val="F26136"/>
    <a:srgbClr val="197ABB"/>
    <a:srgbClr val="659170"/>
    <a:srgbClr val="5DA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7" autoAdjust="0"/>
    <p:restoredTop sz="94682"/>
  </p:normalViewPr>
  <p:slideViewPr>
    <p:cSldViewPr>
      <p:cViewPr varScale="1">
        <p:scale>
          <a:sx n="78" d="100"/>
          <a:sy n="78" d="100"/>
        </p:scale>
        <p:origin x="504" y="84"/>
      </p:cViewPr>
      <p:guideLst>
        <p:guide orient="horz" pos="2880"/>
        <p:guide pos="271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customXml" Target="../customXml/item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DA3A3-4C07-48DA-9DC6-40C256378709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079750" y="946150"/>
            <a:ext cx="45339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B0CCC-AF87-4100-BEF5-EA178B35333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901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B0CCC-AF87-4100-BEF5-EA178B35333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112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c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BE69E8-34B5-3238-2C00-042AD6FC97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8"/>
            <a:ext cx="13444538" cy="7562552"/>
          </a:xfrm>
          <a:prstGeom prst="rect">
            <a:avLst/>
          </a:prstGeom>
        </p:spPr>
      </p:pic>
      <p:sp>
        <p:nvSpPr>
          <p:cNvPr id="5" name="Holder 2">
            <a:extLst>
              <a:ext uri="{FF2B5EF4-FFF2-40B4-BE49-F238E27FC236}">
                <a16:creationId xmlns:a16="http://schemas.microsoft.com/office/drawing/2014/main" id="{7BDCCB12-1E18-A52C-6667-39C42FE5E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0" y="885825"/>
            <a:ext cx="6705600" cy="73345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94BCDCAB-B9DC-8D4F-B2A7-DEEEE11E783A}"/>
              </a:ext>
            </a:extLst>
          </p:cNvPr>
          <p:cNvSpPr txBox="1">
            <a:spLocks/>
          </p:cNvSpPr>
          <p:nvPr userDrawn="1"/>
        </p:nvSpPr>
        <p:spPr>
          <a:xfrm>
            <a:off x="12437269" y="7058025"/>
            <a:ext cx="780805" cy="266863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 algn="r">
              <a:defRPr sz="1200" b="0" i="0">
                <a:solidFill>
                  <a:srgbClr val="00405B"/>
                </a:solidFill>
                <a:latin typeface="Cera Pro Light" pitchFamily="2" charset="0"/>
              </a:defRPr>
            </a:lvl1pPr>
          </a:lstStyle>
          <a:p>
            <a:r>
              <a:rPr lang="en-ES" sz="1509" dirty="0"/>
              <a:t>.</a:t>
            </a:r>
            <a:fld id="{B6F15528-21DE-4FAA-801E-634DDDAF4B2B}" type="slidenum">
              <a:rPr lang="en-ES" sz="1509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‹Nº›</a:t>
            </a:fld>
            <a:endParaRPr lang="en-ES" sz="150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4A6172-9CC1-B4A8-4E67-FFA4ACB293FA}"/>
              </a:ext>
            </a:extLst>
          </p:cNvPr>
          <p:cNvCxnSpPr/>
          <p:nvPr userDrawn="1"/>
        </p:nvCxnSpPr>
        <p:spPr>
          <a:xfrm>
            <a:off x="2412000" y="846000"/>
            <a:ext cx="1371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5EA4378-59D1-4C32-41C1-EC8298ECD958}"/>
              </a:ext>
            </a:extLst>
          </p:cNvPr>
          <p:cNvSpPr txBox="1"/>
          <p:nvPr userDrawn="1"/>
        </p:nvSpPr>
        <p:spPr>
          <a:xfrm>
            <a:off x="2302669" y="352425"/>
            <a:ext cx="2895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E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Natura-ondarean</a:t>
            </a:r>
          </a:p>
          <a:p>
            <a:pPr>
              <a:lnSpc>
                <a:spcPts val="1500"/>
              </a:lnSpc>
            </a:pPr>
            <a:r>
              <a:rPr lang="en-GB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E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lima-ekintzarako tresnak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8D1887-B6E4-6EA2-D983-C84B4DB5CAAF}"/>
              </a:ext>
            </a:extLst>
          </p:cNvPr>
          <p:cNvSpPr txBox="1"/>
          <p:nvPr userDrawn="1"/>
        </p:nvSpPr>
        <p:spPr>
          <a:xfrm>
            <a:off x="5101967" y="352425"/>
            <a:ext cx="33729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ES" sz="15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Instrumentos de Acción Climática</a:t>
            </a:r>
          </a:p>
          <a:p>
            <a:pPr>
              <a:lnSpc>
                <a:spcPts val="1500"/>
              </a:lnSpc>
            </a:pPr>
            <a:r>
              <a:rPr lang="es-ES" sz="15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Patrimonio Natural</a:t>
            </a:r>
            <a:endParaRPr lang="en-ES" sz="15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EE7BD8E-A511-CC47-4A99-68A755E90E2E}"/>
              </a:ext>
            </a:extLst>
          </p:cNvPr>
          <p:cNvCxnSpPr/>
          <p:nvPr userDrawn="1"/>
        </p:nvCxnSpPr>
        <p:spPr>
          <a:xfrm>
            <a:off x="5219144" y="846000"/>
            <a:ext cx="1371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58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5C5627-886A-8331-96BB-BD2A01AD8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8"/>
            <a:ext cx="13444538" cy="7562552"/>
          </a:xfrm>
          <a:prstGeom prst="rect">
            <a:avLst/>
          </a:prstGeom>
        </p:spPr>
      </p:pic>
      <p:sp>
        <p:nvSpPr>
          <p:cNvPr id="5" name="Holder 2">
            <a:extLst>
              <a:ext uri="{FF2B5EF4-FFF2-40B4-BE49-F238E27FC236}">
                <a16:creationId xmlns:a16="http://schemas.microsoft.com/office/drawing/2014/main" id="{7BDCCB12-1E18-A52C-6667-39C42FE5E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0" y="885825"/>
            <a:ext cx="6705600" cy="73345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94BCDCAB-B9DC-8D4F-B2A7-DEEEE11E783A}"/>
              </a:ext>
            </a:extLst>
          </p:cNvPr>
          <p:cNvSpPr txBox="1">
            <a:spLocks/>
          </p:cNvSpPr>
          <p:nvPr userDrawn="1"/>
        </p:nvSpPr>
        <p:spPr>
          <a:xfrm>
            <a:off x="12437269" y="7058025"/>
            <a:ext cx="780805" cy="266863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 algn="r">
              <a:defRPr sz="1200" b="0" i="0">
                <a:solidFill>
                  <a:srgbClr val="00405B"/>
                </a:solidFill>
                <a:latin typeface="Cera Pro Light" pitchFamily="2" charset="0"/>
              </a:defRPr>
            </a:lvl1pPr>
          </a:lstStyle>
          <a:p>
            <a:r>
              <a:rPr lang="en-ES" sz="1509" dirty="0"/>
              <a:t>.</a:t>
            </a:r>
            <a:fld id="{B6F15528-21DE-4FAA-801E-634DDDAF4B2B}" type="slidenum">
              <a:rPr lang="en-ES" sz="1509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‹Nº›</a:t>
            </a:fld>
            <a:endParaRPr lang="en-ES" sz="150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6AF463-5401-DD5E-9DEB-DE849C328988}"/>
              </a:ext>
            </a:extLst>
          </p:cNvPr>
          <p:cNvSpPr txBox="1"/>
          <p:nvPr userDrawn="1"/>
        </p:nvSpPr>
        <p:spPr>
          <a:xfrm>
            <a:off x="2302669" y="352425"/>
            <a:ext cx="2895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E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Natura-ondarean</a:t>
            </a:r>
          </a:p>
          <a:p>
            <a:pPr>
              <a:lnSpc>
                <a:spcPts val="1500"/>
              </a:lnSpc>
            </a:pPr>
            <a:r>
              <a:rPr lang="en-GB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E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lima-ekintzarako tresnak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65BA3-FCB1-15CA-7B5E-D25519338F24}"/>
              </a:ext>
            </a:extLst>
          </p:cNvPr>
          <p:cNvSpPr txBox="1"/>
          <p:nvPr userDrawn="1"/>
        </p:nvSpPr>
        <p:spPr>
          <a:xfrm>
            <a:off x="5101967" y="352425"/>
            <a:ext cx="33729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ES" sz="15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Instrumentos de Acción Climática</a:t>
            </a:r>
          </a:p>
          <a:p>
            <a:pPr>
              <a:lnSpc>
                <a:spcPts val="1500"/>
              </a:lnSpc>
            </a:pPr>
            <a:r>
              <a:rPr lang="es-ES" sz="15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Patrimonio Natural</a:t>
            </a:r>
            <a:endParaRPr lang="en-ES" sz="15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FED371-A053-3286-814A-317EFF6C1416}"/>
              </a:ext>
            </a:extLst>
          </p:cNvPr>
          <p:cNvCxnSpPr/>
          <p:nvPr userDrawn="1"/>
        </p:nvCxnSpPr>
        <p:spPr>
          <a:xfrm>
            <a:off x="2412000" y="846000"/>
            <a:ext cx="1371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6BA11E-B381-2530-58EC-24688A6A93F3}"/>
              </a:ext>
            </a:extLst>
          </p:cNvPr>
          <p:cNvCxnSpPr/>
          <p:nvPr userDrawn="1"/>
        </p:nvCxnSpPr>
        <p:spPr>
          <a:xfrm>
            <a:off x="5219144" y="846000"/>
            <a:ext cx="1371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700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-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000EB6-DE0A-3435-2D56-18AC733B8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8"/>
            <a:ext cx="13444803" cy="7562702"/>
          </a:xfrm>
          <a:prstGeom prst="rect">
            <a:avLst/>
          </a:prstGeom>
        </p:spPr>
      </p:pic>
      <p:sp>
        <p:nvSpPr>
          <p:cNvPr id="5" name="Holder 2">
            <a:extLst>
              <a:ext uri="{FF2B5EF4-FFF2-40B4-BE49-F238E27FC236}">
                <a16:creationId xmlns:a16="http://schemas.microsoft.com/office/drawing/2014/main" id="{7BDCCB12-1E18-A52C-6667-39C42FE5E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0" y="885825"/>
            <a:ext cx="6705600" cy="73345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94BCDCAB-B9DC-8D4F-B2A7-DEEEE11E783A}"/>
              </a:ext>
            </a:extLst>
          </p:cNvPr>
          <p:cNvSpPr txBox="1">
            <a:spLocks/>
          </p:cNvSpPr>
          <p:nvPr userDrawn="1"/>
        </p:nvSpPr>
        <p:spPr>
          <a:xfrm>
            <a:off x="12437269" y="7058025"/>
            <a:ext cx="780805" cy="266863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 algn="r">
              <a:defRPr sz="1200" b="0" i="0">
                <a:solidFill>
                  <a:srgbClr val="00405B"/>
                </a:solidFill>
                <a:latin typeface="Cera Pro Light" pitchFamily="2" charset="0"/>
              </a:defRPr>
            </a:lvl1pPr>
          </a:lstStyle>
          <a:p>
            <a:r>
              <a:rPr lang="en-ES" sz="1509" dirty="0"/>
              <a:t>.</a:t>
            </a:r>
            <a:fld id="{B6F15528-21DE-4FAA-801E-634DDDAF4B2B}" type="slidenum">
              <a:rPr lang="en-ES" sz="1509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‹Nº›</a:t>
            </a:fld>
            <a:endParaRPr lang="en-ES" sz="150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CAB8CE-7F93-901E-03A0-15DAF56CC2A0}"/>
              </a:ext>
            </a:extLst>
          </p:cNvPr>
          <p:cNvSpPr txBox="1"/>
          <p:nvPr userDrawn="1"/>
        </p:nvSpPr>
        <p:spPr>
          <a:xfrm>
            <a:off x="2302669" y="352425"/>
            <a:ext cx="2895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E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Natura-ondarean</a:t>
            </a:r>
          </a:p>
          <a:p>
            <a:pPr>
              <a:lnSpc>
                <a:spcPts val="1500"/>
              </a:lnSpc>
            </a:pPr>
            <a:r>
              <a:rPr lang="en-GB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E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lima-ekintzarako tresnak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972E26-85E8-29BE-BDAB-9CEA2DDA29FA}"/>
              </a:ext>
            </a:extLst>
          </p:cNvPr>
          <p:cNvSpPr txBox="1"/>
          <p:nvPr userDrawn="1"/>
        </p:nvSpPr>
        <p:spPr>
          <a:xfrm>
            <a:off x="5101967" y="352425"/>
            <a:ext cx="33729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ES" sz="15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Instrumentos de Acción Climática</a:t>
            </a:r>
          </a:p>
          <a:p>
            <a:pPr>
              <a:lnSpc>
                <a:spcPts val="1500"/>
              </a:lnSpc>
            </a:pPr>
            <a:r>
              <a:rPr lang="es-ES" sz="15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Patrimonio Natural</a:t>
            </a:r>
            <a:endParaRPr lang="en-ES" sz="15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D733C6-51D3-9C33-554B-CF4E8EF1ED10}"/>
              </a:ext>
            </a:extLst>
          </p:cNvPr>
          <p:cNvCxnSpPr/>
          <p:nvPr userDrawn="1"/>
        </p:nvCxnSpPr>
        <p:spPr>
          <a:xfrm>
            <a:off x="2412000" y="846000"/>
            <a:ext cx="1371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79D28C-5150-CD99-B369-86029B36D2EE}"/>
              </a:ext>
            </a:extLst>
          </p:cNvPr>
          <p:cNvCxnSpPr/>
          <p:nvPr userDrawn="1"/>
        </p:nvCxnSpPr>
        <p:spPr>
          <a:xfrm>
            <a:off x="5219144" y="846000"/>
            <a:ext cx="1371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255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-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565B61-D744-D820-16EB-82C5C0E75B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8"/>
            <a:ext cx="13444538" cy="7562552"/>
          </a:xfrm>
          <a:prstGeom prst="rect">
            <a:avLst/>
          </a:prstGeom>
        </p:spPr>
      </p:pic>
      <p:sp>
        <p:nvSpPr>
          <p:cNvPr id="5" name="Holder 2">
            <a:extLst>
              <a:ext uri="{FF2B5EF4-FFF2-40B4-BE49-F238E27FC236}">
                <a16:creationId xmlns:a16="http://schemas.microsoft.com/office/drawing/2014/main" id="{7BDCCB12-1E18-A52C-6667-39C42FE5E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0" y="885825"/>
            <a:ext cx="6705600" cy="73345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94BCDCAB-B9DC-8D4F-B2A7-DEEEE11E783A}"/>
              </a:ext>
            </a:extLst>
          </p:cNvPr>
          <p:cNvSpPr txBox="1">
            <a:spLocks/>
          </p:cNvSpPr>
          <p:nvPr userDrawn="1"/>
        </p:nvSpPr>
        <p:spPr>
          <a:xfrm>
            <a:off x="12437269" y="7058025"/>
            <a:ext cx="780805" cy="266863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 algn="r">
              <a:defRPr sz="1200" b="0" i="0">
                <a:solidFill>
                  <a:srgbClr val="00405B"/>
                </a:solidFill>
                <a:latin typeface="Cera Pro Light" pitchFamily="2" charset="0"/>
              </a:defRPr>
            </a:lvl1pPr>
          </a:lstStyle>
          <a:p>
            <a:r>
              <a:rPr lang="en-ES" sz="1509" dirty="0"/>
              <a:t>.</a:t>
            </a:r>
            <a:fld id="{B6F15528-21DE-4FAA-801E-634DDDAF4B2B}" type="slidenum">
              <a:rPr lang="en-ES" sz="1509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‹Nº›</a:t>
            </a:fld>
            <a:endParaRPr lang="en-ES" sz="150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5A9C28-C4A0-FEA8-25D3-BD8F749B87EE}"/>
              </a:ext>
            </a:extLst>
          </p:cNvPr>
          <p:cNvSpPr txBox="1"/>
          <p:nvPr userDrawn="1"/>
        </p:nvSpPr>
        <p:spPr>
          <a:xfrm>
            <a:off x="2302669" y="352425"/>
            <a:ext cx="2895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E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Natura-ondarean</a:t>
            </a:r>
          </a:p>
          <a:p>
            <a:pPr>
              <a:lnSpc>
                <a:spcPts val="1500"/>
              </a:lnSpc>
            </a:pPr>
            <a:r>
              <a:rPr lang="en-GB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E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lima-ekintzarako tresnak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B52A3-5513-40B2-54D7-1BE5CA997421}"/>
              </a:ext>
            </a:extLst>
          </p:cNvPr>
          <p:cNvSpPr txBox="1"/>
          <p:nvPr userDrawn="1"/>
        </p:nvSpPr>
        <p:spPr>
          <a:xfrm>
            <a:off x="5101967" y="352425"/>
            <a:ext cx="33729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ES" sz="15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Instrumentos de Acción Climática</a:t>
            </a:r>
          </a:p>
          <a:p>
            <a:pPr>
              <a:lnSpc>
                <a:spcPts val="1500"/>
              </a:lnSpc>
            </a:pPr>
            <a:r>
              <a:rPr lang="es-ES" sz="15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Patrimonio Natural</a:t>
            </a:r>
            <a:endParaRPr lang="en-ES" sz="15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B0894E-85C7-BD36-EE1A-2828973C7E65}"/>
              </a:ext>
            </a:extLst>
          </p:cNvPr>
          <p:cNvCxnSpPr/>
          <p:nvPr userDrawn="1"/>
        </p:nvCxnSpPr>
        <p:spPr>
          <a:xfrm>
            <a:off x="2412000" y="846000"/>
            <a:ext cx="1371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D0B90A-3AA9-76E8-DA96-47BD1871CF8F}"/>
              </a:ext>
            </a:extLst>
          </p:cNvPr>
          <p:cNvCxnSpPr/>
          <p:nvPr userDrawn="1"/>
        </p:nvCxnSpPr>
        <p:spPr>
          <a:xfrm>
            <a:off x="5219144" y="846000"/>
            <a:ext cx="1371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590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Inter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A89AB0E-E0EF-432F-B275-36C9ABC6D9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8"/>
            <a:ext cx="13444803" cy="7562702"/>
          </a:xfrm>
          <a:prstGeom prst="rect">
            <a:avLst/>
          </a:prstGeom>
        </p:spPr>
      </p:pic>
      <p:sp>
        <p:nvSpPr>
          <p:cNvPr id="5" name="Holder 2">
            <a:extLst>
              <a:ext uri="{FF2B5EF4-FFF2-40B4-BE49-F238E27FC236}">
                <a16:creationId xmlns:a16="http://schemas.microsoft.com/office/drawing/2014/main" id="{7BDCCB12-1E18-A52C-6667-39C42FE5E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869" y="2714627"/>
            <a:ext cx="9415670" cy="129539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ts val="3600"/>
              </a:lnSpc>
              <a:defRPr sz="3600" b="1" i="0">
                <a:solidFill>
                  <a:srgbClr val="4175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94BCDCAB-B9DC-8D4F-B2A7-DEEEE11E783A}"/>
              </a:ext>
            </a:extLst>
          </p:cNvPr>
          <p:cNvSpPr txBox="1">
            <a:spLocks/>
          </p:cNvSpPr>
          <p:nvPr userDrawn="1"/>
        </p:nvSpPr>
        <p:spPr>
          <a:xfrm>
            <a:off x="12437269" y="7058025"/>
            <a:ext cx="780805" cy="266863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 algn="r">
              <a:defRPr sz="1200" b="0" i="0">
                <a:solidFill>
                  <a:srgbClr val="00405B"/>
                </a:solidFill>
                <a:latin typeface="Cera Pro Light" pitchFamily="2" charset="0"/>
              </a:defRPr>
            </a:lvl1pPr>
          </a:lstStyle>
          <a:p>
            <a:r>
              <a:rPr lang="en-ES" sz="1509" dirty="0"/>
              <a:t>.</a:t>
            </a:r>
            <a:fld id="{B6F15528-21DE-4FAA-801E-634DDDAF4B2B}" type="slidenum">
              <a:rPr lang="en-ES" sz="1509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‹Nº›</a:t>
            </a:fld>
            <a:endParaRPr lang="en-ES" sz="150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lder 2">
            <a:extLst>
              <a:ext uri="{FF2B5EF4-FFF2-40B4-BE49-F238E27FC236}">
                <a16:creationId xmlns:a16="http://schemas.microsoft.com/office/drawing/2014/main" id="{A8A89DC0-851E-7901-381D-58436452ED6C}"/>
              </a:ext>
            </a:extLst>
          </p:cNvPr>
          <p:cNvSpPr txBox="1">
            <a:spLocks/>
          </p:cNvSpPr>
          <p:nvPr userDrawn="1"/>
        </p:nvSpPr>
        <p:spPr>
          <a:xfrm>
            <a:off x="2378869" y="4619625"/>
            <a:ext cx="9415670" cy="22098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rgbClr val="41755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ES" dirty="0"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E0E0BC2F-9EFD-3053-CD9B-F2CCC75A1E0F}"/>
              </a:ext>
            </a:extLst>
          </p:cNvPr>
          <p:cNvSpPr txBox="1">
            <a:spLocks/>
          </p:cNvSpPr>
          <p:nvPr userDrawn="1"/>
        </p:nvSpPr>
        <p:spPr>
          <a:xfrm>
            <a:off x="3267869" y="4759325"/>
            <a:ext cx="9415670" cy="22098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rgbClr val="41755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E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FBB8B2-E428-288E-6500-13949DC0FB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60393" y="4227861"/>
            <a:ext cx="9414876" cy="615942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rgbClr val="0040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ABA7FD-4210-95F3-CD73-8FE8B142DCE0}"/>
              </a:ext>
            </a:extLst>
          </p:cNvPr>
          <p:cNvCxnSpPr/>
          <p:nvPr userDrawn="1"/>
        </p:nvCxnSpPr>
        <p:spPr>
          <a:xfrm>
            <a:off x="2378869" y="4155938"/>
            <a:ext cx="3429000" cy="0"/>
          </a:xfrm>
          <a:prstGeom prst="line">
            <a:avLst/>
          </a:prstGeom>
          <a:ln w="12700">
            <a:solidFill>
              <a:srgbClr val="00405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0043303-94E9-8760-7CED-4722B56CBA25}"/>
              </a:ext>
            </a:extLst>
          </p:cNvPr>
          <p:cNvSpPr txBox="1"/>
          <p:nvPr userDrawn="1"/>
        </p:nvSpPr>
        <p:spPr>
          <a:xfrm>
            <a:off x="2302669" y="352425"/>
            <a:ext cx="2895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E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Natura-ondarean</a:t>
            </a:r>
          </a:p>
          <a:p>
            <a:pPr>
              <a:lnSpc>
                <a:spcPts val="1500"/>
              </a:lnSpc>
            </a:pPr>
            <a:r>
              <a:rPr lang="en-GB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E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lima-ekintzarako tresnak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16E8FA-9EB2-7689-FA5B-A7944D18477D}"/>
              </a:ext>
            </a:extLst>
          </p:cNvPr>
          <p:cNvSpPr txBox="1"/>
          <p:nvPr userDrawn="1"/>
        </p:nvSpPr>
        <p:spPr>
          <a:xfrm>
            <a:off x="5101967" y="352425"/>
            <a:ext cx="33729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ES" sz="15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Instrumentos de Acción Climática</a:t>
            </a:r>
          </a:p>
          <a:p>
            <a:pPr>
              <a:lnSpc>
                <a:spcPts val="1500"/>
              </a:lnSpc>
            </a:pPr>
            <a:r>
              <a:rPr lang="es-ES" sz="15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Patrimonio Natural</a:t>
            </a:r>
            <a:endParaRPr lang="en-ES" sz="15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FFAF3-993A-6273-FF9B-029AB7D083F0}"/>
              </a:ext>
            </a:extLst>
          </p:cNvPr>
          <p:cNvCxnSpPr/>
          <p:nvPr userDrawn="1"/>
        </p:nvCxnSpPr>
        <p:spPr>
          <a:xfrm>
            <a:off x="2412000" y="846000"/>
            <a:ext cx="1371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9FD946-0D22-083D-4E26-BA1AAAC098C6}"/>
              </a:ext>
            </a:extLst>
          </p:cNvPr>
          <p:cNvCxnSpPr/>
          <p:nvPr userDrawn="1"/>
        </p:nvCxnSpPr>
        <p:spPr>
          <a:xfrm>
            <a:off x="5219144" y="846000"/>
            <a:ext cx="1371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553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Inter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A89AB0E-E0EF-432F-B275-36C9ABC6D9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8"/>
            <a:ext cx="13444803" cy="7562702"/>
          </a:xfrm>
          <a:prstGeom prst="rect">
            <a:avLst/>
          </a:prstGeom>
        </p:spPr>
      </p:pic>
      <p:sp>
        <p:nvSpPr>
          <p:cNvPr id="5" name="Holder 2">
            <a:extLst>
              <a:ext uri="{FF2B5EF4-FFF2-40B4-BE49-F238E27FC236}">
                <a16:creationId xmlns:a16="http://schemas.microsoft.com/office/drawing/2014/main" id="{7BDCCB12-1E18-A52C-6667-39C42FE5E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869" y="3225800"/>
            <a:ext cx="9415670" cy="16001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ts val="3600"/>
              </a:lnSpc>
              <a:defRPr sz="3600" b="1" i="0">
                <a:solidFill>
                  <a:srgbClr val="4175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94BCDCAB-B9DC-8D4F-B2A7-DEEEE11E783A}"/>
              </a:ext>
            </a:extLst>
          </p:cNvPr>
          <p:cNvSpPr txBox="1">
            <a:spLocks/>
          </p:cNvSpPr>
          <p:nvPr userDrawn="1"/>
        </p:nvSpPr>
        <p:spPr>
          <a:xfrm>
            <a:off x="12437269" y="7058025"/>
            <a:ext cx="780805" cy="266863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 algn="r">
              <a:defRPr sz="1200" b="0" i="0">
                <a:solidFill>
                  <a:srgbClr val="00405B"/>
                </a:solidFill>
                <a:latin typeface="Cera Pro Light" pitchFamily="2" charset="0"/>
              </a:defRPr>
            </a:lvl1pPr>
          </a:lstStyle>
          <a:p>
            <a:r>
              <a:rPr lang="en-ES" sz="1509" dirty="0"/>
              <a:t>.</a:t>
            </a:r>
            <a:fld id="{B6F15528-21DE-4FAA-801E-634DDDAF4B2B}" type="slidenum">
              <a:rPr lang="en-ES" sz="1509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‹Nº›</a:t>
            </a:fld>
            <a:endParaRPr lang="en-ES" sz="150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lder 2">
            <a:extLst>
              <a:ext uri="{FF2B5EF4-FFF2-40B4-BE49-F238E27FC236}">
                <a16:creationId xmlns:a16="http://schemas.microsoft.com/office/drawing/2014/main" id="{A8A89DC0-851E-7901-381D-58436452ED6C}"/>
              </a:ext>
            </a:extLst>
          </p:cNvPr>
          <p:cNvSpPr txBox="1">
            <a:spLocks/>
          </p:cNvSpPr>
          <p:nvPr userDrawn="1"/>
        </p:nvSpPr>
        <p:spPr>
          <a:xfrm>
            <a:off x="2378869" y="4619625"/>
            <a:ext cx="9415670" cy="22098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rgbClr val="41755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ES" dirty="0"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E0E0BC2F-9EFD-3053-CD9B-F2CCC75A1E0F}"/>
              </a:ext>
            </a:extLst>
          </p:cNvPr>
          <p:cNvSpPr txBox="1">
            <a:spLocks/>
          </p:cNvSpPr>
          <p:nvPr userDrawn="1"/>
        </p:nvSpPr>
        <p:spPr>
          <a:xfrm>
            <a:off x="3267869" y="4759325"/>
            <a:ext cx="9415670" cy="22098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rgbClr val="41755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E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FBB8B2-E428-288E-6500-13949DC0FB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60393" y="2577038"/>
            <a:ext cx="9414876" cy="615942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rgbClr val="4E9E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ABA7FD-4210-95F3-CD73-8FE8B142DCE0}"/>
              </a:ext>
            </a:extLst>
          </p:cNvPr>
          <p:cNvCxnSpPr/>
          <p:nvPr userDrawn="1"/>
        </p:nvCxnSpPr>
        <p:spPr>
          <a:xfrm>
            <a:off x="2378869" y="2943225"/>
            <a:ext cx="3429000" cy="0"/>
          </a:xfrm>
          <a:prstGeom prst="line">
            <a:avLst/>
          </a:prstGeom>
          <a:ln w="12700">
            <a:solidFill>
              <a:srgbClr val="4E9E4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0043303-94E9-8760-7CED-4722B56CBA25}"/>
              </a:ext>
            </a:extLst>
          </p:cNvPr>
          <p:cNvSpPr txBox="1"/>
          <p:nvPr userDrawn="1"/>
        </p:nvSpPr>
        <p:spPr>
          <a:xfrm>
            <a:off x="2302669" y="352425"/>
            <a:ext cx="2895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E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Natura-ondarean</a:t>
            </a:r>
          </a:p>
          <a:p>
            <a:pPr>
              <a:lnSpc>
                <a:spcPts val="1500"/>
              </a:lnSpc>
            </a:pPr>
            <a:r>
              <a:rPr lang="en-GB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E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lima-ekintzarako tresnak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16E8FA-9EB2-7689-FA5B-A7944D18477D}"/>
              </a:ext>
            </a:extLst>
          </p:cNvPr>
          <p:cNvSpPr txBox="1"/>
          <p:nvPr userDrawn="1"/>
        </p:nvSpPr>
        <p:spPr>
          <a:xfrm>
            <a:off x="5101967" y="352425"/>
            <a:ext cx="33729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ES" sz="15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Instrumentos de Acción Climática</a:t>
            </a:r>
          </a:p>
          <a:p>
            <a:pPr>
              <a:lnSpc>
                <a:spcPts val="1500"/>
              </a:lnSpc>
            </a:pPr>
            <a:r>
              <a:rPr lang="es-ES" sz="15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Patrimonio Natural</a:t>
            </a:r>
            <a:endParaRPr lang="en-ES" sz="15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3C935E-843F-1C53-78A5-7D8DB877D92B}"/>
              </a:ext>
            </a:extLst>
          </p:cNvPr>
          <p:cNvCxnSpPr/>
          <p:nvPr userDrawn="1"/>
        </p:nvCxnSpPr>
        <p:spPr>
          <a:xfrm>
            <a:off x="2412000" y="846000"/>
            <a:ext cx="1371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3E3C44-918F-B3D3-6280-C76685E8875C}"/>
              </a:ext>
            </a:extLst>
          </p:cNvPr>
          <p:cNvCxnSpPr/>
          <p:nvPr userDrawn="1"/>
        </p:nvCxnSpPr>
        <p:spPr>
          <a:xfrm>
            <a:off x="5219144" y="846000"/>
            <a:ext cx="1371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109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2">
            <a:extLst>
              <a:ext uri="{FF2B5EF4-FFF2-40B4-BE49-F238E27FC236}">
                <a16:creationId xmlns:a16="http://schemas.microsoft.com/office/drawing/2014/main" id="{7BDCCB12-1E18-A52C-6667-39C42FE5E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469" y="3857625"/>
            <a:ext cx="8001000" cy="121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ts val="3600"/>
              </a:lnSpc>
              <a:defRPr sz="3600" b="1" i="0" dirty="0">
                <a:solidFill>
                  <a:srgbClr val="41755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2" name="Holder 2">
            <a:extLst>
              <a:ext uri="{FF2B5EF4-FFF2-40B4-BE49-F238E27FC236}">
                <a16:creationId xmlns:a16="http://schemas.microsoft.com/office/drawing/2014/main" id="{A8A89DC0-851E-7901-381D-58436452ED6C}"/>
              </a:ext>
            </a:extLst>
          </p:cNvPr>
          <p:cNvSpPr txBox="1">
            <a:spLocks/>
          </p:cNvSpPr>
          <p:nvPr userDrawn="1"/>
        </p:nvSpPr>
        <p:spPr>
          <a:xfrm>
            <a:off x="2378869" y="4619625"/>
            <a:ext cx="9415670" cy="22098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rgbClr val="41755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ES" dirty="0"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E0E0BC2F-9EFD-3053-CD9B-F2CCC75A1E0F}"/>
              </a:ext>
            </a:extLst>
          </p:cNvPr>
          <p:cNvSpPr txBox="1">
            <a:spLocks/>
          </p:cNvSpPr>
          <p:nvPr userDrawn="1"/>
        </p:nvSpPr>
        <p:spPr>
          <a:xfrm>
            <a:off x="3267869" y="4759325"/>
            <a:ext cx="9415670" cy="22098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rgbClr val="41755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E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FBB8B2-E428-288E-6500-13949DC0FB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0860" y="5054614"/>
            <a:ext cx="5306219" cy="600061"/>
          </a:xfrm>
          <a:prstGeom prst="rect">
            <a:avLst/>
          </a:prstGeom>
        </p:spPr>
        <p:txBody>
          <a:bodyPr/>
          <a:lstStyle>
            <a:lvl1pPr algn="ctr">
              <a:defRPr sz="2800" b="1">
                <a:solidFill>
                  <a:srgbClr val="0040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06F79D-002E-AF65-0E16-CD8257A6A080}"/>
              </a:ext>
            </a:extLst>
          </p:cNvPr>
          <p:cNvCxnSpPr>
            <a:cxnSpLocks/>
          </p:cNvCxnSpPr>
          <p:nvPr userDrawn="1"/>
        </p:nvCxnSpPr>
        <p:spPr>
          <a:xfrm>
            <a:off x="4187429" y="5610225"/>
            <a:ext cx="1793081" cy="0"/>
          </a:xfrm>
          <a:prstGeom prst="line">
            <a:avLst/>
          </a:prstGeom>
          <a:ln w="12700">
            <a:solidFill>
              <a:srgbClr val="41755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72A9073-B7A2-5498-34B5-F73D3DB556CB}"/>
              </a:ext>
            </a:extLst>
          </p:cNvPr>
          <p:cNvSpPr txBox="1"/>
          <p:nvPr userDrawn="1"/>
        </p:nvSpPr>
        <p:spPr>
          <a:xfrm>
            <a:off x="2302669" y="352425"/>
            <a:ext cx="2895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E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Natura-ondarean</a:t>
            </a:r>
          </a:p>
          <a:p>
            <a:pPr>
              <a:lnSpc>
                <a:spcPts val="1500"/>
              </a:lnSpc>
            </a:pPr>
            <a:r>
              <a:rPr lang="en-GB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E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lima-ekintzarako tresnak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5F4766-1EDA-F71C-DD57-23865C7CF88E}"/>
              </a:ext>
            </a:extLst>
          </p:cNvPr>
          <p:cNvSpPr txBox="1"/>
          <p:nvPr userDrawn="1"/>
        </p:nvSpPr>
        <p:spPr>
          <a:xfrm>
            <a:off x="5101967" y="352425"/>
            <a:ext cx="33729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ES" sz="15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Instrumentos de Acción Climática</a:t>
            </a:r>
          </a:p>
          <a:p>
            <a:pPr>
              <a:lnSpc>
                <a:spcPts val="1500"/>
              </a:lnSpc>
            </a:pPr>
            <a:r>
              <a:rPr lang="es-ES" sz="15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Patrimonio Natural</a:t>
            </a:r>
            <a:endParaRPr lang="en-ES" sz="15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6E02E1-B230-25B3-CF46-FAB3E0B2E3F0}"/>
              </a:ext>
            </a:extLst>
          </p:cNvPr>
          <p:cNvCxnSpPr/>
          <p:nvPr userDrawn="1"/>
        </p:nvCxnSpPr>
        <p:spPr>
          <a:xfrm>
            <a:off x="2412000" y="846000"/>
            <a:ext cx="1371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9C584D-2D1A-B9CC-8572-BEF285CFE144}"/>
              </a:ext>
            </a:extLst>
          </p:cNvPr>
          <p:cNvCxnSpPr/>
          <p:nvPr userDrawn="1"/>
        </p:nvCxnSpPr>
        <p:spPr>
          <a:xfrm>
            <a:off x="5219144" y="846000"/>
            <a:ext cx="1371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826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5FE46F8-8543-E2C0-F191-B17182F64D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8" y="0"/>
            <a:ext cx="13460526" cy="75715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74838">
        <a:defRPr>
          <a:latin typeface="+mn-lt"/>
          <a:ea typeface="+mn-ea"/>
          <a:cs typeface="+mn-cs"/>
        </a:defRPr>
      </a:lvl2pPr>
      <a:lvl3pPr marL="1149675">
        <a:defRPr>
          <a:latin typeface="+mn-lt"/>
          <a:ea typeface="+mn-ea"/>
          <a:cs typeface="+mn-cs"/>
        </a:defRPr>
      </a:lvl3pPr>
      <a:lvl4pPr marL="1724513">
        <a:defRPr>
          <a:latin typeface="+mn-lt"/>
          <a:ea typeface="+mn-ea"/>
          <a:cs typeface="+mn-cs"/>
        </a:defRPr>
      </a:lvl4pPr>
      <a:lvl5pPr marL="2299350">
        <a:defRPr>
          <a:latin typeface="+mn-lt"/>
          <a:ea typeface="+mn-ea"/>
          <a:cs typeface="+mn-cs"/>
        </a:defRPr>
      </a:lvl5pPr>
      <a:lvl6pPr marL="2874188">
        <a:defRPr>
          <a:latin typeface="+mn-lt"/>
          <a:ea typeface="+mn-ea"/>
          <a:cs typeface="+mn-cs"/>
        </a:defRPr>
      </a:lvl6pPr>
      <a:lvl7pPr marL="3449025">
        <a:defRPr>
          <a:latin typeface="+mn-lt"/>
          <a:ea typeface="+mn-ea"/>
          <a:cs typeface="+mn-cs"/>
        </a:defRPr>
      </a:lvl7pPr>
      <a:lvl8pPr marL="4023863">
        <a:defRPr>
          <a:latin typeface="+mn-lt"/>
          <a:ea typeface="+mn-ea"/>
          <a:cs typeface="+mn-cs"/>
        </a:defRPr>
      </a:lvl8pPr>
      <a:lvl9pPr marL="45987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74838">
        <a:defRPr>
          <a:latin typeface="+mn-lt"/>
          <a:ea typeface="+mn-ea"/>
          <a:cs typeface="+mn-cs"/>
        </a:defRPr>
      </a:lvl2pPr>
      <a:lvl3pPr marL="1149675">
        <a:defRPr>
          <a:latin typeface="+mn-lt"/>
          <a:ea typeface="+mn-ea"/>
          <a:cs typeface="+mn-cs"/>
        </a:defRPr>
      </a:lvl3pPr>
      <a:lvl4pPr marL="1724513">
        <a:defRPr>
          <a:latin typeface="+mn-lt"/>
          <a:ea typeface="+mn-ea"/>
          <a:cs typeface="+mn-cs"/>
        </a:defRPr>
      </a:lvl4pPr>
      <a:lvl5pPr marL="2299350">
        <a:defRPr>
          <a:latin typeface="+mn-lt"/>
          <a:ea typeface="+mn-ea"/>
          <a:cs typeface="+mn-cs"/>
        </a:defRPr>
      </a:lvl5pPr>
      <a:lvl6pPr marL="2874188">
        <a:defRPr>
          <a:latin typeface="+mn-lt"/>
          <a:ea typeface="+mn-ea"/>
          <a:cs typeface="+mn-cs"/>
        </a:defRPr>
      </a:lvl6pPr>
      <a:lvl7pPr marL="3449025">
        <a:defRPr>
          <a:latin typeface="+mn-lt"/>
          <a:ea typeface="+mn-ea"/>
          <a:cs typeface="+mn-cs"/>
        </a:defRPr>
      </a:lvl7pPr>
      <a:lvl8pPr marL="4023863">
        <a:defRPr>
          <a:latin typeface="+mn-lt"/>
          <a:ea typeface="+mn-ea"/>
          <a:cs typeface="+mn-cs"/>
        </a:defRPr>
      </a:lvl8pPr>
      <a:lvl9pPr marL="45987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20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74838">
        <a:defRPr>
          <a:latin typeface="+mn-lt"/>
          <a:ea typeface="+mn-ea"/>
          <a:cs typeface="+mn-cs"/>
        </a:defRPr>
      </a:lvl2pPr>
      <a:lvl3pPr marL="1149675">
        <a:defRPr>
          <a:latin typeface="+mn-lt"/>
          <a:ea typeface="+mn-ea"/>
          <a:cs typeface="+mn-cs"/>
        </a:defRPr>
      </a:lvl3pPr>
      <a:lvl4pPr marL="1724513">
        <a:defRPr>
          <a:latin typeface="+mn-lt"/>
          <a:ea typeface="+mn-ea"/>
          <a:cs typeface="+mn-cs"/>
        </a:defRPr>
      </a:lvl4pPr>
      <a:lvl5pPr marL="2299350">
        <a:defRPr>
          <a:latin typeface="+mn-lt"/>
          <a:ea typeface="+mn-ea"/>
          <a:cs typeface="+mn-cs"/>
        </a:defRPr>
      </a:lvl5pPr>
      <a:lvl6pPr marL="2874188">
        <a:defRPr>
          <a:latin typeface="+mn-lt"/>
          <a:ea typeface="+mn-ea"/>
          <a:cs typeface="+mn-cs"/>
        </a:defRPr>
      </a:lvl6pPr>
      <a:lvl7pPr marL="3449025">
        <a:defRPr>
          <a:latin typeface="+mn-lt"/>
          <a:ea typeface="+mn-ea"/>
          <a:cs typeface="+mn-cs"/>
        </a:defRPr>
      </a:lvl7pPr>
      <a:lvl8pPr marL="4023863">
        <a:defRPr>
          <a:latin typeface="+mn-lt"/>
          <a:ea typeface="+mn-ea"/>
          <a:cs typeface="+mn-cs"/>
        </a:defRPr>
      </a:lvl8pPr>
      <a:lvl9pPr marL="45987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74838">
        <a:defRPr>
          <a:latin typeface="+mn-lt"/>
          <a:ea typeface="+mn-ea"/>
          <a:cs typeface="+mn-cs"/>
        </a:defRPr>
      </a:lvl2pPr>
      <a:lvl3pPr marL="1149675">
        <a:defRPr>
          <a:latin typeface="+mn-lt"/>
          <a:ea typeface="+mn-ea"/>
          <a:cs typeface="+mn-cs"/>
        </a:defRPr>
      </a:lvl3pPr>
      <a:lvl4pPr marL="1724513">
        <a:defRPr>
          <a:latin typeface="+mn-lt"/>
          <a:ea typeface="+mn-ea"/>
          <a:cs typeface="+mn-cs"/>
        </a:defRPr>
      </a:lvl4pPr>
      <a:lvl5pPr marL="2299350">
        <a:defRPr>
          <a:latin typeface="+mn-lt"/>
          <a:ea typeface="+mn-ea"/>
          <a:cs typeface="+mn-cs"/>
        </a:defRPr>
      </a:lvl5pPr>
      <a:lvl6pPr marL="2874188">
        <a:defRPr>
          <a:latin typeface="+mn-lt"/>
          <a:ea typeface="+mn-ea"/>
          <a:cs typeface="+mn-cs"/>
        </a:defRPr>
      </a:lvl6pPr>
      <a:lvl7pPr marL="3449025">
        <a:defRPr>
          <a:latin typeface="+mn-lt"/>
          <a:ea typeface="+mn-ea"/>
          <a:cs typeface="+mn-cs"/>
        </a:defRPr>
      </a:lvl7pPr>
      <a:lvl8pPr marL="4023863">
        <a:defRPr>
          <a:latin typeface="+mn-lt"/>
          <a:ea typeface="+mn-ea"/>
          <a:cs typeface="+mn-cs"/>
        </a:defRPr>
      </a:lvl8pPr>
      <a:lvl9pPr marL="45987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75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1" r:id="rId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74838">
        <a:defRPr>
          <a:latin typeface="+mn-lt"/>
          <a:ea typeface="+mn-ea"/>
          <a:cs typeface="+mn-cs"/>
        </a:defRPr>
      </a:lvl2pPr>
      <a:lvl3pPr marL="1149675">
        <a:defRPr>
          <a:latin typeface="+mn-lt"/>
          <a:ea typeface="+mn-ea"/>
          <a:cs typeface="+mn-cs"/>
        </a:defRPr>
      </a:lvl3pPr>
      <a:lvl4pPr marL="1724513">
        <a:defRPr>
          <a:latin typeface="+mn-lt"/>
          <a:ea typeface="+mn-ea"/>
          <a:cs typeface="+mn-cs"/>
        </a:defRPr>
      </a:lvl4pPr>
      <a:lvl5pPr marL="2299350">
        <a:defRPr>
          <a:latin typeface="+mn-lt"/>
          <a:ea typeface="+mn-ea"/>
          <a:cs typeface="+mn-cs"/>
        </a:defRPr>
      </a:lvl5pPr>
      <a:lvl6pPr marL="2874188">
        <a:defRPr>
          <a:latin typeface="+mn-lt"/>
          <a:ea typeface="+mn-ea"/>
          <a:cs typeface="+mn-cs"/>
        </a:defRPr>
      </a:lvl6pPr>
      <a:lvl7pPr marL="3449025">
        <a:defRPr>
          <a:latin typeface="+mn-lt"/>
          <a:ea typeface="+mn-ea"/>
          <a:cs typeface="+mn-cs"/>
        </a:defRPr>
      </a:lvl7pPr>
      <a:lvl8pPr marL="4023863">
        <a:defRPr>
          <a:latin typeface="+mn-lt"/>
          <a:ea typeface="+mn-ea"/>
          <a:cs typeface="+mn-cs"/>
        </a:defRPr>
      </a:lvl8pPr>
      <a:lvl9pPr marL="45987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74838">
        <a:defRPr>
          <a:latin typeface="+mn-lt"/>
          <a:ea typeface="+mn-ea"/>
          <a:cs typeface="+mn-cs"/>
        </a:defRPr>
      </a:lvl2pPr>
      <a:lvl3pPr marL="1149675">
        <a:defRPr>
          <a:latin typeface="+mn-lt"/>
          <a:ea typeface="+mn-ea"/>
          <a:cs typeface="+mn-cs"/>
        </a:defRPr>
      </a:lvl3pPr>
      <a:lvl4pPr marL="1724513">
        <a:defRPr>
          <a:latin typeface="+mn-lt"/>
          <a:ea typeface="+mn-ea"/>
          <a:cs typeface="+mn-cs"/>
        </a:defRPr>
      </a:lvl4pPr>
      <a:lvl5pPr marL="2299350">
        <a:defRPr>
          <a:latin typeface="+mn-lt"/>
          <a:ea typeface="+mn-ea"/>
          <a:cs typeface="+mn-cs"/>
        </a:defRPr>
      </a:lvl5pPr>
      <a:lvl6pPr marL="2874188">
        <a:defRPr>
          <a:latin typeface="+mn-lt"/>
          <a:ea typeface="+mn-ea"/>
          <a:cs typeface="+mn-cs"/>
        </a:defRPr>
      </a:lvl6pPr>
      <a:lvl7pPr marL="3449025">
        <a:defRPr>
          <a:latin typeface="+mn-lt"/>
          <a:ea typeface="+mn-ea"/>
          <a:cs typeface="+mn-cs"/>
        </a:defRPr>
      </a:lvl7pPr>
      <a:lvl8pPr marL="4023863">
        <a:defRPr>
          <a:latin typeface="+mn-lt"/>
          <a:ea typeface="+mn-ea"/>
          <a:cs typeface="+mn-cs"/>
        </a:defRPr>
      </a:lvl8pPr>
      <a:lvl9pPr marL="45987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EEA48E-CE3A-C2DE-6FDA-A8416BA61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8"/>
            <a:ext cx="13444803" cy="756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0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74838">
        <a:defRPr>
          <a:latin typeface="+mn-lt"/>
          <a:ea typeface="+mn-ea"/>
          <a:cs typeface="+mn-cs"/>
        </a:defRPr>
      </a:lvl2pPr>
      <a:lvl3pPr marL="1149675">
        <a:defRPr>
          <a:latin typeface="+mn-lt"/>
          <a:ea typeface="+mn-ea"/>
          <a:cs typeface="+mn-cs"/>
        </a:defRPr>
      </a:lvl3pPr>
      <a:lvl4pPr marL="1724513">
        <a:defRPr>
          <a:latin typeface="+mn-lt"/>
          <a:ea typeface="+mn-ea"/>
          <a:cs typeface="+mn-cs"/>
        </a:defRPr>
      </a:lvl4pPr>
      <a:lvl5pPr marL="2299350">
        <a:defRPr>
          <a:latin typeface="+mn-lt"/>
          <a:ea typeface="+mn-ea"/>
          <a:cs typeface="+mn-cs"/>
        </a:defRPr>
      </a:lvl5pPr>
      <a:lvl6pPr marL="2874188">
        <a:defRPr>
          <a:latin typeface="+mn-lt"/>
          <a:ea typeface="+mn-ea"/>
          <a:cs typeface="+mn-cs"/>
        </a:defRPr>
      </a:lvl6pPr>
      <a:lvl7pPr marL="3449025">
        <a:defRPr>
          <a:latin typeface="+mn-lt"/>
          <a:ea typeface="+mn-ea"/>
          <a:cs typeface="+mn-cs"/>
        </a:defRPr>
      </a:lvl7pPr>
      <a:lvl8pPr marL="4023863">
        <a:defRPr>
          <a:latin typeface="+mn-lt"/>
          <a:ea typeface="+mn-ea"/>
          <a:cs typeface="+mn-cs"/>
        </a:defRPr>
      </a:lvl8pPr>
      <a:lvl9pPr marL="45987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74838">
        <a:defRPr>
          <a:latin typeface="+mn-lt"/>
          <a:ea typeface="+mn-ea"/>
          <a:cs typeface="+mn-cs"/>
        </a:defRPr>
      </a:lvl2pPr>
      <a:lvl3pPr marL="1149675">
        <a:defRPr>
          <a:latin typeface="+mn-lt"/>
          <a:ea typeface="+mn-ea"/>
          <a:cs typeface="+mn-cs"/>
        </a:defRPr>
      </a:lvl3pPr>
      <a:lvl4pPr marL="1724513">
        <a:defRPr>
          <a:latin typeface="+mn-lt"/>
          <a:ea typeface="+mn-ea"/>
          <a:cs typeface="+mn-cs"/>
        </a:defRPr>
      </a:lvl4pPr>
      <a:lvl5pPr marL="2299350">
        <a:defRPr>
          <a:latin typeface="+mn-lt"/>
          <a:ea typeface="+mn-ea"/>
          <a:cs typeface="+mn-cs"/>
        </a:defRPr>
      </a:lvl5pPr>
      <a:lvl6pPr marL="2874188">
        <a:defRPr>
          <a:latin typeface="+mn-lt"/>
          <a:ea typeface="+mn-ea"/>
          <a:cs typeface="+mn-cs"/>
        </a:defRPr>
      </a:lvl6pPr>
      <a:lvl7pPr marL="3449025">
        <a:defRPr>
          <a:latin typeface="+mn-lt"/>
          <a:ea typeface="+mn-ea"/>
          <a:cs typeface="+mn-cs"/>
        </a:defRPr>
      </a:lvl7pPr>
      <a:lvl8pPr marL="4023863">
        <a:defRPr>
          <a:latin typeface="+mn-lt"/>
          <a:ea typeface="+mn-ea"/>
          <a:cs typeface="+mn-cs"/>
        </a:defRPr>
      </a:lvl8pPr>
      <a:lvl9pPr marL="45987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scenarios.adaptecca.es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731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3BCD-1389-C055-8FD4-79055A7C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069" y="1038225"/>
            <a:ext cx="6705600" cy="733455"/>
          </a:xfrm>
        </p:spPr>
        <p:txBody>
          <a:bodyPr/>
          <a:lstStyle/>
          <a:p>
            <a:r>
              <a:rPr lang="es-ES" sz="1600" dirty="0"/>
              <a:t>Cómo abordar la acción climática en la Red Natura 2000. Lecciones aprendidas en las áreas protegidas españolas</a:t>
            </a:r>
            <a:endParaRPr lang="en-ES" sz="1600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47CBEC8E-5B32-86EA-83E2-BA62E3559FBD}"/>
              </a:ext>
            </a:extLst>
          </p:cNvPr>
          <p:cNvGrpSpPr/>
          <p:nvPr/>
        </p:nvGrpSpPr>
        <p:grpSpPr>
          <a:xfrm>
            <a:off x="4110211" y="1771680"/>
            <a:ext cx="7403026" cy="5493832"/>
            <a:chOff x="3401699" y="1245889"/>
            <a:chExt cx="8111538" cy="6019623"/>
          </a:xfrm>
        </p:grpSpPr>
        <p:pic>
          <p:nvPicPr>
            <p:cNvPr id="4" name="Picture 3" descr="C:\Users\b\AppData\Local\temp\imagen-1.png">
              <a:extLst>
                <a:ext uri="{FF2B5EF4-FFF2-40B4-BE49-F238E27FC236}">
                  <a16:creationId xmlns:a16="http://schemas.microsoft.com/office/drawing/2014/main" id="{F48BAE33-B6A2-CB93-9B9A-B23971801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1290" y="4430113"/>
              <a:ext cx="4231947" cy="2083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>
              <a:hlinkClick r:id="rId3"/>
              <a:extLst>
                <a:ext uri="{FF2B5EF4-FFF2-40B4-BE49-F238E27FC236}">
                  <a16:creationId xmlns:a16="http://schemas.microsoft.com/office/drawing/2014/main" id="{2DEE3FFD-8934-2F51-5DF9-ED24CC1771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605771" y="1760619"/>
              <a:ext cx="3907464" cy="1998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19 CuadroTexto">
              <a:extLst>
                <a:ext uri="{FF2B5EF4-FFF2-40B4-BE49-F238E27FC236}">
                  <a16:creationId xmlns:a16="http://schemas.microsoft.com/office/drawing/2014/main" id="{42041BD0-23D4-2948-8E41-8021313ADBFD}"/>
                </a:ext>
              </a:extLst>
            </p:cNvPr>
            <p:cNvSpPr txBox="1"/>
            <p:nvPr/>
          </p:nvSpPr>
          <p:spPr>
            <a:xfrm>
              <a:off x="3699492" y="6935550"/>
              <a:ext cx="2915981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Seguimiento y evaluación</a:t>
              </a:r>
            </a:p>
          </p:txBody>
        </p:sp>
        <p:sp>
          <p:nvSpPr>
            <p:cNvPr id="7" name="35 CuadroTexto">
              <a:extLst>
                <a:ext uri="{FF2B5EF4-FFF2-40B4-BE49-F238E27FC236}">
                  <a16:creationId xmlns:a16="http://schemas.microsoft.com/office/drawing/2014/main" id="{77698734-59C7-88FA-4748-BF0C520B3923}"/>
                </a:ext>
              </a:extLst>
            </p:cNvPr>
            <p:cNvSpPr txBox="1"/>
            <p:nvPr/>
          </p:nvSpPr>
          <p:spPr>
            <a:xfrm>
              <a:off x="3699491" y="1245889"/>
              <a:ext cx="2911958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Diagnóstico (climático)</a:t>
              </a:r>
              <a:endParaRPr lang="es-ES_tradnl" sz="1544" dirty="0"/>
            </a:p>
          </p:txBody>
        </p:sp>
        <p:sp>
          <p:nvSpPr>
            <p:cNvPr id="8" name="37 CuadroTexto">
              <a:extLst>
                <a:ext uri="{FF2B5EF4-FFF2-40B4-BE49-F238E27FC236}">
                  <a16:creationId xmlns:a16="http://schemas.microsoft.com/office/drawing/2014/main" id="{413C4F9B-A92B-D1F6-243F-6391CDC617A2}"/>
                </a:ext>
              </a:extLst>
            </p:cNvPr>
            <p:cNvSpPr txBox="1"/>
            <p:nvPr/>
          </p:nvSpPr>
          <p:spPr>
            <a:xfrm>
              <a:off x="3699493" y="4090718"/>
              <a:ext cx="2905794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Análisis de vulnerabilidad</a:t>
              </a:r>
              <a:endParaRPr lang="en-GB" sz="1544" b="1" dirty="0"/>
            </a:p>
          </p:txBody>
        </p:sp>
        <p:sp>
          <p:nvSpPr>
            <p:cNvPr id="9" name="38 CuadroTexto">
              <a:extLst>
                <a:ext uri="{FF2B5EF4-FFF2-40B4-BE49-F238E27FC236}">
                  <a16:creationId xmlns:a16="http://schemas.microsoft.com/office/drawing/2014/main" id="{EB0EAF1D-FCE5-7F19-F4AD-5C71B12548EB}"/>
                </a:ext>
              </a:extLst>
            </p:cNvPr>
            <p:cNvSpPr txBox="1"/>
            <p:nvPr/>
          </p:nvSpPr>
          <p:spPr>
            <a:xfrm>
              <a:off x="3699493" y="2194166"/>
              <a:ext cx="2905792" cy="36154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dirty="0"/>
                <a:t>Escenarios climáticos</a:t>
              </a:r>
              <a:endParaRPr lang="es-ES_tradnl" sz="1544" b="1" dirty="0"/>
            </a:p>
          </p:txBody>
        </p:sp>
        <p:sp>
          <p:nvSpPr>
            <p:cNvPr id="10" name="39 CuadroTexto">
              <a:extLst>
                <a:ext uri="{FF2B5EF4-FFF2-40B4-BE49-F238E27FC236}">
                  <a16:creationId xmlns:a16="http://schemas.microsoft.com/office/drawing/2014/main" id="{B074C5FC-7263-CEB9-FAEA-D602CAA2631B}"/>
                </a:ext>
              </a:extLst>
            </p:cNvPr>
            <p:cNvSpPr txBox="1"/>
            <p:nvPr/>
          </p:nvSpPr>
          <p:spPr>
            <a:xfrm>
              <a:off x="3699493" y="5038996"/>
              <a:ext cx="2899628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Definición de objetivos</a:t>
              </a:r>
            </a:p>
          </p:txBody>
        </p:sp>
        <p:sp>
          <p:nvSpPr>
            <p:cNvPr id="11" name="40 CuadroTexto">
              <a:extLst>
                <a:ext uri="{FF2B5EF4-FFF2-40B4-BE49-F238E27FC236}">
                  <a16:creationId xmlns:a16="http://schemas.microsoft.com/office/drawing/2014/main" id="{2945C703-CB25-4E7A-3607-3620E8CB4131}"/>
                </a:ext>
              </a:extLst>
            </p:cNvPr>
            <p:cNvSpPr txBox="1"/>
            <p:nvPr/>
          </p:nvSpPr>
          <p:spPr>
            <a:xfrm>
              <a:off x="3699493" y="5987273"/>
              <a:ext cx="2905792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Medidas de gestión (adaptación)</a:t>
              </a:r>
            </a:p>
          </p:txBody>
        </p:sp>
        <p:sp>
          <p:nvSpPr>
            <p:cNvPr id="12" name="48 CuadroTexto">
              <a:extLst>
                <a:ext uri="{FF2B5EF4-FFF2-40B4-BE49-F238E27FC236}">
                  <a16:creationId xmlns:a16="http://schemas.microsoft.com/office/drawing/2014/main" id="{A9EB9E52-DCF6-898F-BD0A-9DB39BC3B851}"/>
                </a:ext>
              </a:extLst>
            </p:cNvPr>
            <p:cNvSpPr txBox="1"/>
            <p:nvPr/>
          </p:nvSpPr>
          <p:spPr>
            <a:xfrm>
              <a:off x="3699491" y="3142442"/>
              <a:ext cx="2911958" cy="56759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dirty="0"/>
                <a:t>Identificación de objetos de conservación</a:t>
              </a:r>
              <a:endParaRPr lang="en-GB" sz="1544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87CE4946-9A97-B749-CB47-200CE52DD8E7}"/>
                </a:ext>
              </a:extLst>
            </p:cNvPr>
            <p:cNvSpPr/>
            <p:nvPr/>
          </p:nvSpPr>
          <p:spPr>
            <a:xfrm>
              <a:off x="3401699" y="1909109"/>
              <a:ext cx="3554400" cy="850852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1358272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3BCD-1389-C055-8FD4-79055A7C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069" y="1038225"/>
            <a:ext cx="6705600" cy="733455"/>
          </a:xfrm>
        </p:spPr>
        <p:txBody>
          <a:bodyPr/>
          <a:lstStyle/>
          <a:p>
            <a:r>
              <a:rPr lang="es-ES" sz="1600" dirty="0"/>
              <a:t>Cómo abordar la acción climática en la Red Natura 2000. Lecciones aprendidas en las áreas protegidas españolas</a:t>
            </a:r>
            <a:endParaRPr lang="en-ES" sz="1600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4F64332-6DD6-5C35-EEF7-8F218C42EC24}"/>
              </a:ext>
            </a:extLst>
          </p:cNvPr>
          <p:cNvGrpSpPr/>
          <p:nvPr/>
        </p:nvGrpSpPr>
        <p:grpSpPr>
          <a:xfrm>
            <a:off x="1921669" y="2046333"/>
            <a:ext cx="2591115" cy="5348983"/>
            <a:chOff x="1596803" y="1648002"/>
            <a:chExt cx="2915982" cy="6019623"/>
          </a:xfrm>
        </p:grpSpPr>
        <p:sp>
          <p:nvSpPr>
            <p:cNvPr id="3" name="19 CuadroTexto">
              <a:extLst>
                <a:ext uri="{FF2B5EF4-FFF2-40B4-BE49-F238E27FC236}">
                  <a16:creationId xmlns:a16="http://schemas.microsoft.com/office/drawing/2014/main" id="{6AB670B0-8F85-07B7-415B-6E571369A71E}"/>
                </a:ext>
              </a:extLst>
            </p:cNvPr>
            <p:cNvSpPr txBox="1"/>
            <p:nvPr/>
          </p:nvSpPr>
          <p:spPr>
            <a:xfrm>
              <a:off x="1596804" y="7337663"/>
              <a:ext cx="2915981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Seguimiento y evaluación</a:t>
              </a:r>
            </a:p>
          </p:txBody>
        </p:sp>
        <p:sp>
          <p:nvSpPr>
            <p:cNvPr id="4" name="35 CuadroTexto">
              <a:extLst>
                <a:ext uri="{FF2B5EF4-FFF2-40B4-BE49-F238E27FC236}">
                  <a16:creationId xmlns:a16="http://schemas.microsoft.com/office/drawing/2014/main" id="{06A9B3B0-2177-1A20-2813-44C5056817C7}"/>
                </a:ext>
              </a:extLst>
            </p:cNvPr>
            <p:cNvSpPr txBox="1"/>
            <p:nvPr/>
          </p:nvSpPr>
          <p:spPr>
            <a:xfrm>
              <a:off x="1596803" y="1648002"/>
              <a:ext cx="2911958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Diagnóstico (climático)</a:t>
              </a:r>
              <a:endParaRPr lang="es-ES_tradnl" sz="1544" dirty="0"/>
            </a:p>
          </p:txBody>
        </p:sp>
        <p:sp>
          <p:nvSpPr>
            <p:cNvPr id="5" name="37 CuadroTexto">
              <a:extLst>
                <a:ext uri="{FF2B5EF4-FFF2-40B4-BE49-F238E27FC236}">
                  <a16:creationId xmlns:a16="http://schemas.microsoft.com/office/drawing/2014/main" id="{8DBCFE7C-6B82-9A4F-C105-154A17F89E15}"/>
                </a:ext>
              </a:extLst>
            </p:cNvPr>
            <p:cNvSpPr txBox="1"/>
            <p:nvPr/>
          </p:nvSpPr>
          <p:spPr>
            <a:xfrm>
              <a:off x="1596805" y="4492831"/>
              <a:ext cx="2905794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Análisis de vulnerabilidad</a:t>
              </a:r>
              <a:endParaRPr lang="en-GB" sz="1544" b="1" dirty="0"/>
            </a:p>
          </p:txBody>
        </p:sp>
        <p:sp>
          <p:nvSpPr>
            <p:cNvPr id="6" name="38 CuadroTexto">
              <a:extLst>
                <a:ext uri="{FF2B5EF4-FFF2-40B4-BE49-F238E27FC236}">
                  <a16:creationId xmlns:a16="http://schemas.microsoft.com/office/drawing/2014/main" id="{1A86914E-475B-1964-F5B7-6EB8EAF7EB6F}"/>
                </a:ext>
              </a:extLst>
            </p:cNvPr>
            <p:cNvSpPr txBox="1"/>
            <p:nvPr/>
          </p:nvSpPr>
          <p:spPr>
            <a:xfrm>
              <a:off x="1596805" y="2596279"/>
              <a:ext cx="2905792" cy="371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dirty="0"/>
                <a:t>Escenarios climáticos</a:t>
              </a:r>
              <a:endParaRPr lang="es-ES_tradnl" sz="1544" b="1" dirty="0"/>
            </a:p>
          </p:txBody>
        </p:sp>
        <p:sp>
          <p:nvSpPr>
            <p:cNvPr id="7" name="39 CuadroTexto">
              <a:extLst>
                <a:ext uri="{FF2B5EF4-FFF2-40B4-BE49-F238E27FC236}">
                  <a16:creationId xmlns:a16="http://schemas.microsoft.com/office/drawing/2014/main" id="{3C86CBBA-7039-7E6D-5C0E-2099993C35FA}"/>
                </a:ext>
              </a:extLst>
            </p:cNvPr>
            <p:cNvSpPr txBox="1"/>
            <p:nvPr/>
          </p:nvSpPr>
          <p:spPr>
            <a:xfrm>
              <a:off x="1596805" y="5441109"/>
              <a:ext cx="2899628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Definición de objetivos</a:t>
              </a:r>
            </a:p>
          </p:txBody>
        </p:sp>
        <p:sp>
          <p:nvSpPr>
            <p:cNvPr id="8" name="40 CuadroTexto">
              <a:extLst>
                <a:ext uri="{FF2B5EF4-FFF2-40B4-BE49-F238E27FC236}">
                  <a16:creationId xmlns:a16="http://schemas.microsoft.com/office/drawing/2014/main" id="{F26671AE-081B-F3F2-C18F-3C9B64B29520}"/>
                </a:ext>
              </a:extLst>
            </p:cNvPr>
            <p:cNvSpPr txBox="1"/>
            <p:nvPr/>
          </p:nvSpPr>
          <p:spPr>
            <a:xfrm>
              <a:off x="1596805" y="6389386"/>
              <a:ext cx="2905792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Medidas de gestión (adaptación)</a:t>
              </a:r>
            </a:p>
          </p:txBody>
        </p:sp>
        <p:sp>
          <p:nvSpPr>
            <p:cNvPr id="9" name="48 CuadroTexto">
              <a:extLst>
                <a:ext uri="{FF2B5EF4-FFF2-40B4-BE49-F238E27FC236}">
                  <a16:creationId xmlns:a16="http://schemas.microsoft.com/office/drawing/2014/main" id="{2FD36005-E3BC-E643-F830-BF9517942961}"/>
                </a:ext>
              </a:extLst>
            </p:cNvPr>
            <p:cNvSpPr txBox="1"/>
            <p:nvPr/>
          </p:nvSpPr>
          <p:spPr>
            <a:xfrm>
              <a:off x="1596803" y="3544555"/>
              <a:ext cx="2911958" cy="56759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dirty="0"/>
                <a:t>Identificación de objetos de conservación</a:t>
              </a:r>
              <a:endParaRPr lang="en-GB" sz="1544" dirty="0"/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6642BB82-FBE2-4761-20B4-42E2AC6E9836}"/>
              </a:ext>
            </a:extLst>
          </p:cNvPr>
          <p:cNvSpPr/>
          <p:nvPr/>
        </p:nvSpPr>
        <p:spPr>
          <a:xfrm>
            <a:off x="1432762" y="3600607"/>
            <a:ext cx="3554400" cy="1397804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B5D0DF40-28B0-E23A-FE78-BF1891F8F1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728411"/>
              </p:ext>
            </p:extLst>
          </p:nvPr>
        </p:nvGraphicFramePr>
        <p:xfrm>
          <a:off x="5167872" y="1716825"/>
          <a:ext cx="7363268" cy="5621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316">
                  <a:extLst>
                    <a:ext uri="{9D8B030D-6E8A-4147-A177-3AD203B41FA5}">
                      <a16:colId xmlns:a16="http://schemas.microsoft.com/office/drawing/2014/main" val="2110038313"/>
                    </a:ext>
                  </a:extLst>
                </a:gridCol>
                <a:gridCol w="1854952">
                  <a:extLst>
                    <a:ext uri="{9D8B030D-6E8A-4147-A177-3AD203B41FA5}">
                      <a16:colId xmlns:a16="http://schemas.microsoft.com/office/drawing/2014/main" val="2498790316"/>
                    </a:ext>
                  </a:extLst>
                </a:gridCol>
              </a:tblGrid>
              <a:tr h="48519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OBJETO DE CONSERVACIÓN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VULNERABILIDAD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extLst>
                  <a:ext uri="{0D108BD9-81ED-4DB2-BD59-A6C34878D82A}">
                    <a16:rowId xmlns:a16="http://schemas.microsoft.com/office/drawing/2014/main" val="3822223790"/>
                  </a:ext>
                </a:extLst>
              </a:tr>
              <a:tr h="23345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HABITATS</a:t>
                      </a:r>
                      <a:endParaRPr lang="es-ES" sz="1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463115"/>
                  </a:ext>
                </a:extLst>
              </a:tr>
              <a:tr h="23345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Bosques de </a:t>
                      </a:r>
                      <a:r>
                        <a:rPr lang="es-ES" sz="1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Quercus </a:t>
                      </a:r>
                      <a:r>
                        <a:rPr lang="es-ES" sz="1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pyrenaica</a:t>
                      </a:r>
                      <a:endParaRPr lang="es-ES" sz="15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083440"/>
                  </a:ext>
                </a:extLst>
              </a:tr>
              <a:tr h="23345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Bosques de </a:t>
                      </a:r>
                      <a:r>
                        <a:rPr lang="es-ES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Fagus</a:t>
                      </a: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sylvatica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407899"/>
                  </a:ext>
                </a:extLst>
              </a:tr>
              <a:tr h="23345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Bosques de </a:t>
                      </a:r>
                      <a:r>
                        <a:rPr lang="es-ES" sz="1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Quercus </a:t>
                      </a:r>
                      <a:r>
                        <a:rPr lang="es-ES" sz="1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ilex</a:t>
                      </a:r>
                      <a:endParaRPr lang="es-ES" sz="15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044791"/>
                  </a:ext>
                </a:extLst>
              </a:tr>
              <a:tr h="23345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Bosques de </a:t>
                      </a:r>
                      <a:r>
                        <a:rPr lang="es-ES" sz="1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Pinus</a:t>
                      </a:r>
                      <a:r>
                        <a:rPr lang="es-ES" sz="1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sylvestris</a:t>
                      </a:r>
                      <a:endParaRPr lang="es-ES" sz="15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234089"/>
                  </a:ext>
                </a:extLst>
              </a:tr>
              <a:tr h="23345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Bosques de </a:t>
                      </a:r>
                      <a:r>
                        <a:rPr lang="es-ES" sz="1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Pinus</a:t>
                      </a:r>
                      <a:r>
                        <a:rPr lang="es-ES" sz="1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halepensis</a:t>
                      </a:r>
                      <a:endParaRPr lang="es-ES" sz="15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085269"/>
                  </a:ext>
                </a:extLst>
              </a:tr>
              <a:tr h="23345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Bosques de </a:t>
                      </a:r>
                      <a:r>
                        <a:rPr lang="es-ES" sz="1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Pinus</a:t>
                      </a:r>
                      <a:r>
                        <a:rPr lang="es-ES" sz="1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nigra</a:t>
                      </a:r>
                      <a:endParaRPr lang="es-ES" sz="15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718251"/>
                  </a:ext>
                </a:extLst>
              </a:tr>
              <a:tr h="23345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Repoblaciones forestales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153506"/>
                  </a:ext>
                </a:extLst>
              </a:tr>
              <a:tr h="23345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Matorral de </a:t>
                      </a:r>
                      <a:r>
                        <a:rPr lang="es-ES" sz="1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Buxus</a:t>
                      </a:r>
                      <a:r>
                        <a:rPr lang="es-ES" sz="1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sempervirens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265294"/>
                  </a:ext>
                </a:extLst>
              </a:tr>
              <a:tr h="23345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Matorral de </a:t>
                      </a:r>
                      <a:r>
                        <a:rPr lang="es-ES" sz="1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Juniperus</a:t>
                      </a:r>
                      <a:endParaRPr lang="es-ES" sz="15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241131"/>
                  </a:ext>
                </a:extLst>
              </a:tr>
              <a:tr h="23345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Pastos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extLst>
                  <a:ext uri="{0D108BD9-81ED-4DB2-BD59-A6C34878D82A}">
                    <a16:rowId xmlns:a16="http://schemas.microsoft.com/office/drawing/2014/main" val="1994906342"/>
                  </a:ext>
                </a:extLst>
              </a:tr>
              <a:tr h="23345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Hábitats </a:t>
                      </a:r>
                      <a:r>
                        <a:rPr lang="es-ES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riparios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677968"/>
                  </a:ext>
                </a:extLst>
              </a:tr>
              <a:tr h="23345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Roquedos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009593"/>
                  </a:ext>
                </a:extLst>
              </a:tr>
              <a:tr h="23345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ESPECIES</a:t>
                      </a:r>
                      <a:endParaRPr lang="es-ES" sz="1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157671"/>
                  </a:ext>
                </a:extLst>
              </a:tr>
              <a:tr h="23345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Anfibios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915909"/>
                  </a:ext>
                </a:extLst>
              </a:tr>
              <a:tr h="23345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Reptiles 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extLst>
                  <a:ext uri="{0D108BD9-81ED-4DB2-BD59-A6C34878D82A}">
                    <a16:rowId xmlns:a16="http://schemas.microsoft.com/office/drawing/2014/main" val="1433690828"/>
                  </a:ext>
                </a:extLst>
              </a:tr>
              <a:tr h="23345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Aves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extLst>
                  <a:ext uri="{0D108BD9-81ED-4DB2-BD59-A6C34878D82A}">
                    <a16:rowId xmlns:a16="http://schemas.microsoft.com/office/drawing/2014/main" val="3669216033"/>
                  </a:ext>
                </a:extLst>
              </a:tr>
              <a:tr h="23345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Mamíferos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extLst>
                  <a:ext uri="{0D108BD9-81ED-4DB2-BD59-A6C34878D82A}">
                    <a16:rowId xmlns:a16="http://schemas.microsoft.com/office/drawing/2014/main" val="1133259261"/>
                  </a:ext>
                </a:extLst>
              </a:tr>
              <a:tr h="23345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Austrapotamobius</a:t>
                      </a:r>
                      <a:r>
                        <a:rPr lang="es-ES" sz="1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pallipes</a:t>
                      </a:r>
                      <a:endParaRPr lang="es-ES" sz="15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833033"/>
                  </a:ext>
                </a:extLst>
              </a:tr>
              <a:tr h="23345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Parnassius</a:t>
                      </a:r>
                      <a:r>
                        <a:rPr lang="es-ES" sz="1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apollo</a:t>
                      </a:r>
                      <a:r>
                        <a:rPr lang="es-ES" sz="1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50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s-ES" sz="1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s-ES" sz="1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Euphydryas</a:t>
                      </a:r>
                      <a:r>
                        <a:rPr lang="es-ES" sz="1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aurinia</a:t>
                      </a:r>
                      <a:endParaRPr lang="es-ES" sz="15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928528"/>
                  </a:ext>
                </a:extLst>
              </a:tr>
              <a:tr h="23345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Flora amenazada: orquídeas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625709"/>
                  </a:ext>
                </a:extLst>
              </a:tr>
              <a:tr h="23345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Flora amenazada: especies rupícolas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 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5626" marR="75626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832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275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3BCD-1389-C055-8FD4-79055A7C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069" y="1038225"/>
            <a:ext cx="6705600" cy="733455"/>
          </a:xfrm>
        </p:spPr>
        <p:txBody>
          <a:bodyPr/>
          <a:lstStyle/>
          <a:p>
            <a:r>
              <a:rPr lang="es-ES" sz="1600" dirty="0"/>
              <a:t>Cómo abordar la acción climática en la Red Natura 2000. Lecciones aprendidas en las áreas protegidas españolas</a:t>
            </a:r>
            <a:endParaRPr lang="en-ES" sz="1600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83BDD62-0765-F6E7-F728-7893372FD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0870" y="3904386"/>
            <a:ext cx="5506923" cy="3702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834" tIns="50417" rIns="100834" bIns="50417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5097" indent="-31509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Eliminar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impactos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no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climáticos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315097" indent="-31509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endParaRPr lang="en-US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315097" indent="-31509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Restaurar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elementos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degradados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315097" indent="-31509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endParaRPr lang="en-US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315097" indent="-31509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Incrementar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la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resiliencia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frente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eventos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extremos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315097" indent="-31509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Mejorar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el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conocimiento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especial respect</a:t>
            </a:r>
            <a:r>
              <a:rPr lang="es-E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o a la vulnerabilidad al CC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538AC9BA-2089-E958-029E-0A2E86E087B3}"/>
              </a:ext>
            </a:extLst>
          </p:cNvPr>
          <p:cNvGrpSpPr/>
          <p:nvPr/>
        </p:nvGrpSpPr>
        <p:grpSpPr>
          <a:xfrm>
            <a:off x="3369537" y="1876425"/>
            <a:ext cx="3683885" cy="5389087"/>
            <a:chOff x="3369537" y="1245889"/>
            <a:chExt cx="4114908" cy="6019623"/>
          </a:xfrm>
        </p:grpSpPr>
        <p:sp>
          <p:nvSpPr>
            <p:cNvPr id="4" name="19 CuadroTexto">
              <a:extLst>
                <a:ext uri="{FF2B5EF4-FFF2-40B4-BE49-F238E27FC236}">
                  <a16:creationId xmlns:a16="http://schemas.microsoft.com/office/drawing/2014/main" id="{5C687C11-420E-06C5-860D-D0E7267D1803}"/>
                </a:ext>
              </a:extLst>
            </p:cNvPr>
            <p:cNvSpPr txBox="1"/>
            <p:nvPr/>
          </p:nvSpPr>
          <p:spPr>
            <a:xfrm>
              <a:off x="3699492" y="6935550"/>
              <a:ext cx="2915981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Seguimiento y evaluación</a:t>
              </a:r>
            </a:p>
          </p:txBody>
        </p:sp>
        <p:sp>
          <p:nvSpPr>
            <p:cNvPr id="5" name="35 CuadroTexto">
              <a:extLst>
                <a:ext uri="{FF2B5EF4-FFF2-40B4-BE49-F238E27FC236}">
                  <a16:creationId xmlns:a16="http://schemas.microsoft.com/office/drawing/2014/main" id="{CF0C7515-E8F2-1435-E046-2E2E2402190C}"/>
                </a:ext>
              </a:extLst>
            </p:cNvPr>
            <p:cNvSpPr txBox="1"/>
            <p:nvPr/>
          </p:nvSpPr>
          <p:spPr>
            <a:xfrm>
              <a:off x="3699491" y="1245889"/>
              <a:ext cx="2911958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Diagnóstico (climático)</a:t>
              </a:r>
              <a:endParaRPr lang="es-ES_tradnl" sz="1544" dirty="0"/>
            </a:p>
          </p:txBody>
        </p:sp>
        <p:sp>
          <p:nvSpPr>
            <p:cNvPr id="6" name="37 CuadroTexto">
              <a:extLst>
                <a:ext uri="{FF2B5EF4-FFF2-40B4-BE49-F238E27FC236}">
                  <a16:creationId xmlns:a16="http://schemas.microsoft.com/office/drawing/2014/main" id="{CEE64991-DCB9-1101-F274-326C23298AF0}"/>
                </a:ext>
              </a:extLst>
            </p:cNvPr>
            <p:cNvSpPr txBox="1"/>
            <p:nvPr/>
          </p:nvSpPr>
          <p:spPr>
            <a:xfrm>
              <a:off x="3699493" y="4090718"/>
              <a:ext cx="2905794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Análisis de vulnerabilidad</a:t>
              </a:r>
              <a:endParaRPr lang="en-GB" sz="1544" b="1" dirty="0"/>
            </a:p>
          </p:txBody>
        </p:sp>
        <p:sp>
          <p:nvSpPr>
            <p:cNvPr id="7" name="38 CuadroTexto">
              <a:extLst>
                <a:ext uri="{FF2B5EF4-FFF2-40B4-BE49-F238E27FC236}">
                  <a16:creationId xmlns:a16="http://schemas.microsoft.com/office/drawing/2014/main" id="{E49864C4-2B88-5975-7659-E7CD46CB2BC4}"/>
                </a:ext>
              </a:extLst>
            </p:cNvPr>
            <p:cNvSpPr txBox="1"/>
            <p:nvPr/>
          </p:nvSpPr>
          <p:spPr>
            <a:xfrm>
              <a:off x="3699493" y="2194166"/>
              <a:ext cx="2905792" cy="36856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dirty="0"/>
                <a:t>Escenarios climáticos</a:t>
              </a:r>
              <a:endParaRPr lang="es-ES_tradnl" sz="1544" b="1" dirty="0"/>
            </a:p>
          </p:txBody>
        </p:sp>
        <p:sp>
          <p:nvSpPr>
            <p:cNvPr id="8" name="39 CuadroTexto">
              <a:extLst>
                <a:ext uri="{FF2B5EF4-FFF2-40B4-BE49-F238E27FC236}">
                  <a16:creationId xmlns:a16="http://schemas.microsoft.com/office/drawing/2014/main" id="{916695F4-26FD-096F-30C7-5415923C0885}"/>
                </a:ext>
              </a:extLst>
            </p:cNvPr>
            <p:cNvSpPr txBox="1"/>
            <p:nvPr/>
          </p:nvSpPr>
          <p:spPr>
            <a:xfrm>
              <a:off x="3699493" y="5038996"/>
              <a:ext cx="2899628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Definición de objetivos</a:t>
              </a:r>
            </a:p>
          </p:txBody>
        </p:sp>
        <p:sp>
          <p:nvSpPr>
            <p:cNvPr id="9" name="40 CuadroTexto">
              <a:extLst>
                <a:ext uri="{FF2B5EF4-FFF2-40B4-BE49-F238E27FC236}">
                  <a16:creationId xmlns:a16="http://schemas.microsoft.com/office/drawing/2014/main" id="{50F2C7FC-3FA8-321A-F75A-74A4847284AE}"/>
                </a:ext>
              </a:extLst>
            </p:cNvPr>
            <p:cNvSpPr txBox="1"/>
            <p:nvPr/>
          </p:nvSpPr>
          <p:spPr>
            <a:xfrm>
              <a:off x="3699493" y="5987273"/>
              <a:ext cx="2905792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Medidas de gestión (adaptación)</a:t>
              </a:r>
            </a:p>
          </p:txBody>
        </p:sp>
        <p:sp>
          <p:nvSpPr>
            <p:cNvPr id="10" name="48 CuadroTexto">
              <a:extLst>
                <a:ext uri="{FF2B5EF4-FFF2-40B4-BE49-F238E27FC236}">
                  <a16:creationId xmlns:a16="http://schemas.microsoft.com/office/drawing/2014/main" id="{E15101A8-36F4-97FB-4D5D-704E37C51FEF}"/>
                </a:ext>
              </a:extLst>
            </p:cNvPr>
            <p:cNvSpPr txBox="1"/>
            <p:nvPr/>
          </p:nvSpPr>
          <p:spPr>
            <a:xfrm>
              <a:off x="3699491" y="3142442"/>
              <a:ext cx="2911958" cy="56759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dirty="0"/>
                <a:t>Identificación de objetos de conservación</a:t>
              </a:r>
              <a:endParaRPr lang="en-GB" sz="1544" dirty="0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B37A8999-B3DF-5A67-5929-DF37DF832B72}"/>
                </a:ext>
              </a:extLst>
            </p:cNvPr>
            <p:cNvSpPr/>
            <p:nvPr/>
          </p:nvSpPr>
          <p:spPr>
            <a:xfrm>
              <a:off x="3369537" y="4862590"/>
              <a:ext cx="3554400" cy="714651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" name="Abrir llave 11">
              <a:extLst>
                <a:ext uri="{FF2B5EF4-FFF2-40B4-BE49-F238E27FC236}">
                  <a16:creationId xmlns:a16="http://schemas.microsoft.com/office/drawing/2014/main" id="{839E9A04-4779-B7F7-47CB-03A9B5D57FBE}"/>
                </a:ext>
              </a:extLst>
            </p:cNvPr>
            <p:cNvSpPr/>
            <p:nvPr/>
          </p:nvSpPr>
          <p:spPr>
            <a:xfrm>
              <a:off x="7127661" y="3600625"/>
              <a:ext cx="356784" cy="3216135"/>
            </a:xfrm>
            <a:prstGeom prst="leftBrac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68294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3BCD-1389-C055-8FD4-79055A7C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069" y="1038225"/>
            <a:ext cx="6705600" cy="733455"/>
          </a:xfrm>
        </p:spPr>
        <p:txBody>
          <a:bodyPr/>
          <a:lstStyle/>
          <a:p>
            <a:r>
              <a:rPr lang="es-ES" sz="1600" dirty="0"/>
              <a:t>Cómo abordar la acción climática en la Red Natura 2000. Lecciones aprendidas en las áreas protegidas españolas</a:t>
            </a:r>
            <a:endParaRPr lang="en-ES" sz="16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1BCB74E-9866-F6A6-CBED-57CB2D453A9B}"/>
              </a:ext>
            </a:extLst>
          </p:cNvPr>
          <p:cNvSpPr txBox="1"/>
          <p:nvPr/>
        </p:nvSpPr>
        <p:spPr>
          <a:xfrm>
            <a:off x="7442352" y="2533562"/>
            <a:ext cx="59108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5097" indent="-315097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hay recetas. Las medidas son específicas para cada lugar y tipo de </a:t>
            </a:r>
            <a:r>
              <a:rPr lang="es-E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</a:t>
            </a:r>
            <a:r>
              <a:rPr lang="es-E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/especie</a:t>
            </a:r>
          </a:p>
          <a:p>
            <a:pPr marL="315097" indent="-315097">
              <a:buFont typeface="Wingdings" panose="05000000000000000000" pitchFamily="2" charset="2"/>
              <a:buChar char="q"/>
            </a:pP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5097" indent="-315097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“Ecosystem-based Adaptation”: los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ecosistemas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buen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 la major forma de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adaptación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5097" indent="-315097">
              <a:buFont typeface="Wingdings" panose="05000000000000000000" pitchFamily="2" charset="2"/>
              <a:buChar char="q"/>
            </a:pP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5097" indent="-315097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Promover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variabilidad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heterogeneidad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diversidad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todas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escalas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(de genes a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paisajes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15097" indent="-315097">
              <a:buFont typeface="Wingdings" panose="05000000000000000000" pitchFamily="2" charset="2"/>
              <a:buChar char="q"/>
            </a:pP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5097" indent="-315097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Protección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singulares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5097" indent="-315097">
              <a:buFont typeface="Wingdings" panose="05000000000000000000" pitchFamily="2" charset="2"/>
              <a:buChar char="q"/>
            </a:pP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5097" indent="-315097">
              <a:buFont typeface="Wingdings" panose="05000000000000000000" pitchFamily="2" charset="2"/>
              <a:buChar char="q"/>
            </a:pP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5097" indent="-315097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Evaluar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medidas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5097" indent="-315097">
              <a:buFont typeface="Wingdings" panose="05000000000000000000" pitchFamily="2" charset="2"/>
              <a:buChar char="q"/>
            </a:pP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8107E37D-EA1F-35B4-B930-1484FBC11B77}"/>
              </a:ext>
            </a:extLst>
          </p:cNvPr>
          <p:cNvGrpSpPr/>
          <p:nvPr/>
        </p:nvGrpSpPr>
        <p:grpSpPr>
          <a:xfrm>
            <a:off x="3810845" y="1952625"/>
            <a:ext cx="3641693" cy="5560869"/>
            <a:chOff x="3348019" y="1245889"/>
            <a:chExt cx="4104519" cy="6267605"/>
          </a:xfrm>
        </p:grpSpPr>
        <p:sp>
          <p:nvSpPr>
            <p:cNvPr id="4" name="19 CuadroTexto">
              <a:extLst>
                <a:ext uri="{FF2B5EF4-FFF2-40B4-BE49-F238E27FC236}">
                  <a16:creationId xmlns:a16="http://schemas.microsoft.com/office/drawing/2014/main" id="{BEE28BDF-21B5-A7A3-A406-57134D41DBAB}"/>
                </a:ext>
              </a:extLst>
            </p:cNvPr>
            <p:cNvSpPr txBox="1"/>
            <p:nvPr/>
          </p:nvSpPr>
          <p:spPr>
            <a:xfrm>
              <a:off x="3699492" y="6935550"/>
              <a:ext cx="2915981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Seguimiento y evaluación</a:t>
              </a:r>
            </a:p>
          </p:txBody>
        </p:sp>
        <p:sp>
          <p:nvSpPr>
            <p:cNvPr id="5" name="35 CuadroTexto">
              <a:extLst>
                <a:ext uri="{FF2B5EF4-FFF2-40B4-BE49-F238E27FC236}">
                  <a16:creationId xmlns:a16="http://schemas.microsoft.com/office/drawing/2014/main" id="{4AF45870-D649-E322-8938-9D102B3EF707}"/>
                </a:ext>
              </a:extLst>
            </p:cNvPr>
            <p:cNvSpPr txBox="1"/>
            <p:nvPr/>
          </p:nvSpPr>
          <p:spPr>
            <a:xfrm>
              <a:off x="3699491" y="1245889"/>
              <a:ext cx="2911958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Diagnóstico (climático)</a:t>
              </a:r>
              <a:endParaRPr lang="es-ES_tradnl" sz="1544" dirty="0"/>
            </a:p>
          </p:txBody>
        </p:sp>
        <p:sp>
          <p:nvSpPr>
            <p:cNvPr id="6" name="37 CuadroTexto">
              <a:extLst>
                <a:ext uri="{FF2B5EF4-FFF2-40B4-BE49-F238E27FC236}">
                  <a16:creationId xmlns:a16="http://schemas.microsoft.com/office/drawing/2014/main" id="{F2DBD07B-72C2-AAE5-1BBA-479ED22B30E0}"/>
                </a:ext>
              </a:extLst>
            </p:cNvPr>
            <p:cNvSpPr txBox="1"/>
            <p:nvPr/>
          </p:nvSpPr>
          <p:spPr>
            <a:xfrm>
              <a:off x="3699493" y="4090718"/>
              <a:ext cx="2905794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Análisis de vulnerabilidad</a:t>
              </a:r>
              <a:endParaRPr lang="en-GB" sz="1544" b="1" dirty="0"/>
            </a:p>
          </p:txBody>
        </p:sp>
        <p:sp>
          <p:nvSpPr>
            <p:cNvPr id="7" name="38 CuadroTexto">
              <a:extLst>
                <a:ext uri="{FF2B5EF4-FFF2-40B4-BE49-F238E27FC236}">
                  <a16:creationId xmlns:a16="http://schemas.microsoft.com/office/drawing/2014/main" id="{0AACF26C-66AC-25EC-FABB-06A484D2F6C0}"/>
                </a:ext>
              </a:extLst>
            </p:cNvPr>
            <p:cNvSpPr txBox="1"/>
            <p:nvPr/>
          </p:nvSpPr>
          <p:spPr>
            <a:xfrm>
              <a:off x="3699493" y="2194166"/>
              <a:ext cx="2905792" cy="37189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dirty="0"/>
                <a:t>Escenarios climáticos</a:t>
              </a:r>
              <a:endParaRPr lang="es-ES_tradnl" sz="1544" b="1" dirty="0"/>
            </a:p>
          </p:txBody>
        </p:sp>
        <p:sp>
          <p:nvSpPr>
            <p:cNvPr id="8" name="39 CuadroTexto">
              <a:extLst>
                <a:ext uri="{FF2B5EF4-FFF2-40B4-BE49-F238E27FC236}">
                  <a16:creationId xmlns:a16="http://schemas.microsoft.com/office/drawing/2014/main" id="{C43ED653-60BC-6CB3-9003-0FEE2DA1A9BE}"/>
                </a:ext>
              </a:extLst>
            </p:cNvPr>
            <p:cNvSpPr txBox="1"/>
            <p:nvPr/>
          </p:nvSpPr>
          <p:spPr>
            <a:xfrm>
              <a:off x="3699493" y="5038996"/>
              <a:ext cx="2899628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Definición de objetivos</a:t>
              </a:r>
            </a:p>
          </p:txBody>
        </p:sp>
        <p:sp>
          <p:nvSpPr>
            <p:cNvPr id="9" name="40 CuadroTexto">
              <a:extLst>
                <a:ext uri="{FF2B5EF4-FFF2-40B4-BE49-F238E27FC236}">
                  <a16:creationId xmlns:a16="http://schemas.microsoft.com/office/drawing/2014/main" id="{C88F921E-DC06-A9EE-33F4-10FC35352DCA}"/>
                </a:ext>
              </a:extLst>
            </p:cNvPr>
            <p:cNvSpPr txBox="1"/>
            <p:nvPr/>
          </p:nvSpPr>
          <p:spPr>
            <a:xfrm>
              <a:off x="3699493" y="5987273"/>
              <a:ext cx="2905792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Medidas de gestión (adaptación)</a:t>
              </a:r>
            </a:p>
          </p:txBody>
        </p:sp>
        <p:sp>
          <p:nvSpPr>
            <p:cNvPr id="10" name="48 CuadroTexto">
              <a:extLst>
                <a:ext uri="{FF2B5EF4-FFF2-40B4-BE49-F238E27FC236}">
                  <a16:creationId xmlns:a16="http://schemas.microsoft.com/office/drawing/2014/main" id="{853DCD78-3836-B7B4-A17D-E6530DF3D46A}"/>
                </a:ext>
              </a:extLst>
            </p:cNvPr>
            <p:cNvSpPr txBox="1"/>
            <p:nvPr/>
          </p:nvSpPr>
          <p:spPr>
            <a:xfrm>
              <a:off x="3699491" y="3142442"/>
              <a:ext cx="2911958" cy="56759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dirty="0"/>
                <a:t>Identificación de objetos de conservación</a:t>
              </a:r>
              <a:endParaRPr lang="en-GB" sz="1544" dirty="0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DF461B60-6232-F921-87F6-DA74D6106857}"/>
                </a:ext>
              </a:extLst>
            </p:cNvPr>
            <p:cNvSpPr/>
            <p:nvPr/>
          </p:nvSpPr>
          <p:spPr>
            <a:xfrm>
              <a:off x="3348019" y="5799644"/>
              <a:ext cx="3554400" cy="1617410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" name="Abrir llave 11">
              <a:extLst>
                <a:ext uri="{FF2B5EF4-FFF2-40B4-BE49-F238E27FC236}">
                  <a16:creationId xmlns:a16="http://schemas.microsoft.com/office/drawing/2014/main" id="{F574A8B3-4D10-37E8-3ED2-8758F8D21ED3}"/>
                </a:ext>
              </a:extLst>
            </p:cNvPr>
            <p:cNvSpPr/>
            <p:nvPr/>
          </p:nvSpPr>
          <p:spPr>
            <a:xfrm>
              <a:off x="7198660" y="2533562"/>
              <a:ext cx="253878" cy="4979932"/>
            </a:xfrm>
            <a:prstGeom prst="leftBrace">
              <a:avLst>
                <a:gd name="adj1" fmla="val 8333"/>
                <a:gd name="adj2" fmla="val 82342"/>
              </a:avLst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77268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3BCD-1389-C055-8FD4-79055A7C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069" y="1038225"/>
            <a:ext cx="6705600" cy="733455"/>
          </a:xfrm>
        </p:spPr>
        <p:txBody>
          <a:bodyPr/>
          <a:lstStyle/>
          <a:p>
            <a:r>
              <a:rPr lang="es-ES" sz="1600" dirty="0"/>
              <a:t>Cómo abordar la acción climática en la Red Natura 2000. Lecciones aprendidas en las áreas protegidas españolas</a:t>
            </a:r>
            <a:endParaRPr lang="en-E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462E9C-7CC3-51D5-BEBA-1D118157A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12" b="16563"/>
          <a:stretch/>
        </p:blipFill>
        <p:spPr bwMode="auto">
          <a:xfrm>
            <a:off x="470004" y="1781205"/>
            <a:ext cx="12504530" cy="541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BE92566-09EA-F29A-D304-B99821486A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847765"/>
              </p:ext>
            </p:extLst>
          </p:nvPr>
        </p:nvGraphicFramePr>
        <p:xfrm>
          <a:off x="7023709" y="1952625"/>
          <a:ext cx="5718360" cy="5036037"/>
        </p:xfrm>
        <a:graphic>
          <a:graphicData uri="http://schemas.openxmlformats.org/drawingml/2006/table">
            <a:tbl>
              <a:tblPr firstRow="1" firstCol="1" bandRow="1"/>
              <a:tblGrid>
                <a:gridCol w="5718360">
                  <a:extLst>
                    <a:ext uri="{9D8B030D-6E8A-4147-A177-3AD203B41FA5}">
                      <a16:colId xmlns:a16="http://schemas.microsoft.com/office/drawing/2014/main" val="3319616493"/>
                    </a:ext>
                  </a:extLst>
                </a:gridCol>
              </a:tblGrid>
              <a:tr h="2843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Reducir</a:t>
                      </a: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presiones</a:t>
                      </a: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no </a:t>
                      </a:r>
                      <a:r>
                        <a:rPr lang="en-US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climáticas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31" marR="17331" marT="10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639461"/>
                  </a:ext>
                </a:extLst>
              </a:tr>
              <a:tr h="9505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Incentivar la gestión forestal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Promover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productos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 </a:t>
                      </a:r>
                      <a:r>
                        <a:rPr lang="en-GB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servicios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del bosque  </a:t>
                      </a:r>
                    </a:p>
                  </a:txBody>
                  <a:tcPr marL="17331" marR="17331" marT="10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904347"/>
                  </a:ext>
                </a:extLst>
              </a:tr>
              <a:tr h="2843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Promover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heterogeneidad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31" marR="17331" marT="10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285496"/>
                  </a:ext>
                </a:extLst>
              </a:tr>
              <a:tr h="18411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Irregularizar la masa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Abrir claros (mosaico a escala de paisaje)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Reducir la competencia mediante aclareo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Quemas prescritas – gestión del riesgo de incendio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Gestión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n-GB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herbívoros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domesticos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 </a:t>
                      </a:r>
                      <a:r>
                        <a:rPr lang="en-GB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silvestres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31" marR="17331" marT="10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558359"/>
                  </a:ext>
                </a:extLst>
              </a:tr>
              <a:tr h="2843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Promover</a:t>
                      </a: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biodiversidad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31" marR="17331" marT="10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541415"/>
                  </a:ext>
                </a:extLst>
              </a:tr>
              <a:tr h="1341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Favorecer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especies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secundarias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del </a:t>
                      </a:r>
                      <a:r>
                        <a:rPr lang="en-GB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dosel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8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Quercus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Refugios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artificiales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para </a:t>
                      </a:r>
                      <a:r>
                        <a:rPr lang="en-GB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especies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amenazadas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Identificar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lang="en-GB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conservar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pies </a:t>
                      </a:r>
                      <a:r>
                        <a:rPr lang="en-GB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singulares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31" marR="17331" marT="10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044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2363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0E8EF-3B42-83F8-0808-7A304713A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 descr="C:\Users\b\Documents\LIFE REDBOSQUES\B2. MOVILIDADES\Zaragoza\fotos\JAA\IMG_7037 (2).jpg">
            <a:extLst>
              <a:ext uri="{FF2B5EF4-FFF2-40B4-BE49-F238E27FC236}">
                <a16:creationId xmlns:a16="http://schemas.microsoft.com/office/drawing/2014/main" id="{E0600A93-C67A-77C8-BE74-C492A16CE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313"/>
          <a:stretch/>
        </p:blipFill>
        <p:spPr bwMode="auto">
          <a:xfrm>
            <a:off x="872917" y="1952626"/>
            <a:ext cx="11945352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16B288C-D564-48A0-0F1B-528556ED05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366479"/>
              </p:ext>
            </p:extLst>
          </p:nvPr>
        </p:nvGraphicFramePr>
        <p:xfrm>
          <a:off x="1159669" y="2867025"/>
          <a:ext cx="4461381" cy="4022422"/>
        </p:xfrm>
        <a:graphic>
          <a:graphicData uri="http://schemas.openxmlformats.org/drawingml/2006/table">
            <a:tbl>
              <a:tblPr firstRow="1" firstCol="1" bandRow="1"/>
              <a:tblGrid>
                <a:gridCol w="4461381">
                  <a:extLst>
                    <a:ext uri="{9D8B030D-6E8A-4147-A177-3AD203B41FA5}">
                      <a16:colId xmlns:a16="http://schemas.microsoft.com/office/drawing/2014/main" val="3818498496"/>
                    </a:ext>
                  </a:extLst>
                </a:gridCol>
              </a:tblGrid>
              <a:tr h="2854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Reducir</a:t>
                      </a: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presiones</a:t>
                      </a: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no </a:t>
                      </a:r>
                      <a:r>
                        <a:rPr lang="en-US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climáticas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31" marR="17331" marT="10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401345"/>
                  </a:ext>
                </a:extLst>
              </a:tr>
              <a:tr h="10849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 del ganado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Gestión del uso público – mejora de caminos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Protección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estricta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reserva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31" marR="17331" marT="10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15963"/>
                  </a:ext>
                </a:extLst>
              </a:tr>
              <a:tr h="2854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Promover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heterogeneidad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31" marR="17331" marT="10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441511"/>
                  </a:ext>
                </a:extLst>
              </a:tr>
              <a:tr h="9729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Simular regeneración en pequeñas perturbaciones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Favorecer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masa irregular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31" marR="17331" marT="10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073269"/>
                  </a:ext>
                </a:extLst>
              </a:tr>
              <a:tr h="2854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Promover</a:t>
                      </a: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biodiversidad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31" marR="17331" marT="10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698614"/>
                  </a:ext>
                </a:extLst>
              </a:tr>
              <a:tr h="10849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Restaurar humedales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Mantener o crear madera muerta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Mantener árboles viejos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31" marR="17331" marT="105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849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1304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3BCD-1389-C055-8FD4-79055A7C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069" y="1038225"/>
            <a:ext cx="6705600" cy="733455"/>
          </a:xfrm>
        </p:spPr>
        <p:txBody>
          <a:bodyPr/>
          <a:lstStyle/>
          <a:p>
            <a:r>
              <a:rPr lang="es-ES" sz="1600" dirty="0"/>
              <a:t>Cómo abordar la acción climática en la Red Natura 2000. Lecciones aprendidas en las áreas protegidas españolas</a:t>
            </a:r>
            <a:endParaRPr lang="en-ES" sz="1600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D3F6A124-8481-47C1-81EB-CA072D4DAF1D}"/>
              </a:ext>
            </a:extLst>
          </p:cNvPr>
          <p:cNvGrpSpPr/>
          <p:nvPr/>
        </p:nvGrpSpPr>
        <p:grpSpPr>
          <a:xfrm>
            <a:off x="2455069" y="1460080"/>
            <a:ext cx="10210800" cy="5997761"/>
            <a:chOff x="628411" y="462677"/>
            <a:chExt cx="12138741" cy="7130222"/>
          </a:xfrm>
        </p:grpSpPr>
        <p:pic>
          <p:nvPicPr>
            <p:cNvPr id="4" name="Picture 2" descr="Mapa de las regiones biogeográficas en Europa (EEA 2012). ">
              <a:extLst>
                <a:ext uri="{FF2B5EF4-FFF2-40B4-BE49-F238E27FC236}">
                  <a16:creationId xmlns:a16="http://schemas.microsoft.com/office/drawing/2014/main" id="{29C00A26-6F36-E454-4796-075A7235EE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833" y="2335626"/>
              <a:ext cx="7095931" cy="5257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15 Rectángulo">
              <a:extLst>
                <a:ext uri="{FF2B5EF4-FFF2-40B4-BE49-F238E27FC236}">
                  <a16:creationId xmlns:a16="http://schemas.microsoft.com/office/drawing/2014/main" id="{0711B4E1-F8E5-1D9B-BA87-F8A0129B2B1D}"/>
                </a:ext>
              </a:extLst>
            </p:cNvPr>
            <p:cNvSpPr/>
            <p:nvPr/>
          </p:nvSpPr>
          <p:spPr>
            <a:xfrm>
              <a:off x="628411" y="462677"/>
              <a:ext cx="12138741" cy="18045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s-ES" sz="3088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3088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Parque Regional Sierra Espuña (Murcia)</a:t>
              </a:r>
            </a:p>
            <a:p>
              <a:endParaRPr lang="es-ES" sz="3088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8" descr="Resultado de imagen de chincheta google">
              <a:extLst>
                <a:ext uri="{FF2B5EF4-FFF2-40B4-BE49-F238E27FC236}">
                  <a16:creationId xmlns:a16="http://schemas.microsoft.com/office/drawing/2014/main" id="{2B8FFF68-9CE3-2301-AB6C-B08D8355B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6627" y="6121128"/>
              <a:ext cx="259490" cy="408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3938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3BCD-1389-C055-8FD4-79055A7C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069" y="1038225"/>
            <a:ext cx="6705600" cy="733455"/>
          </a:xfrm>
        </p:spPr>
        <p:txBody>
          <a:bodyPr/>
          <a:lstStyle/>
          <a:p>
            <a:r>
              <a:rPr lang="es-ES" sz="1600" dirty="0"/>
              <a:t>Cómo abordar la acción climática en la Red Natura 2000. Lecciones aprendidas en las áreas protegidas españolas</a:t>
            </a:r>
            <a:endParaRPr lang="en-ES" sz="16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6C3513B-7762-6105-A1E3-42267F221C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" t="28592" r="-690" b="14285"/>
          <a:stretch/>
        </p:blipFill>
        <p:spPr>
          <a:xfrm>
            <a:off x="463689" y="1952625"/>
            <a:ext cx="12517160" cy="5362545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11FE2FA5-9A35-A0F3-A45B-AA75C181AA25}"/>
              </a:ext>
            </a:extLst>
          </p:cNvPr>
          <p:cNvSpPr txBox="1"/>
          <p:nvPr/>
        </p:nvSpPr>
        <p:spPr>
          <a:xfrm>
            <a:off x="804712" y="3248025"/>
            <a:ext cx="10210800" cy="3353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19.679 </a:t>
            </a:r>
            <a:r>
              <a:rPr lang="en-GB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hectáreas</a:t>
            </a:r>
            <a:endParaRPr lang="en-GB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Vegetación dominada por pinares de </a:t>
            </a:r>
            <a:r>
              <a:rPr lang="es-ES" sz="24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Pinus</a:t>
            </a:r>
            <a:r>
              <a:rPr lang="es-ES" sz="24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24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halepensis</a:t>
            </a:r>
            <a:r>
              <a:rPr lang="es-ES" sz="24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procedentes de repoblación.  Alta diversidad de especies amenazadas y endémicas </a:t>
            </a:r>
            <a:endParaRPr lang="en-GB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1931 Sitio de Interés Nacional. 1992 Parque Regional</a:t>
            </a:r>
            <a:endParaRPr lang="en-GB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PORN aprobado en 1995</a:t>
            </a:r>
            <a:endParaRPr lang="en-GB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 Natura 2000: ZEPA y ZEC</a:t>
            </a:r>
            <a:endParaRPr lang="en-GB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Carta Europea de Turismo Sostenible en Espacios Protegidos</a:t>
            </a:r>
            <a:endParaRPr lang="en-GB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C5C49A5-69A8-6BFC-356E-799F303BE45C}"/>
              </a:ext>
            </a:extLst>
          </p:cNvPr>
          <p:cNvSpPr/>
          <p:nvPr/>
        </p:nvSpPr>
        <p:spPr>
          <a:xfrm>
            <a:off x="626269" y="6067848"/>
            <a:ext cx="8355957" cy="609600"/>
          </a:xfrm>
          <a:prstGeom prst="rect">
            <a:avLst/>
          </a:prstGeom>
          <a:noFill/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742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3BCD-1389-C055-8FD4-79055A7C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069" y="1038225"/>
            <a:ext cx="6705600" cy="733455"/>
          </a:xfrm>
        </p:spPr>
        <p:txBody>
          <a:bodyPr/>
          <a:lstStyle/>
          <a:p>
            <a:r>
              <a:rPr lang="es-ES" sz="1600" dirty="0"/>
              <a:t>Cómo abordar la acción climática en la Red Natura 2000. Lecciones aprendidas en las áreas protegidas españolas</a:t>
            </a:r>
            <a:endParaRPr lang="en-ES" sz="1600" dirty="0"/>
          </a:p>
        </p:txBody>
      </p:sp>
      <p:pic>
        <p:nvPicPr>
          <p:cNvPr id="3" name="37 Imagen">
            <a:extLst>
              <a:ext uri="{FF2B5EF4-FFF2-40B4-BE49-F238E27FC236}">
                <a16:creationId xmlns:a16="http://schemas.microsoft.com/office/drawing/2014/main" id="{7AD1DF02-D7AE-9BFF-9EA1-92A28777DAD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" t="15185" r="63478" b="32347"/>
          <a:stretch/>
        </p:blipFill>
        <p:spPr bwMode="auto">
          <a:xfrm>
            <a:off x="4942256" y="4950693"/>
            <a:ext cx="3027877" cy="1467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C:\Users\FGB\Desktop\MARTA confinamiento\Proyecto Adaptacion CC\IMG_20200310_111715.jpg">
            <a:extLst>
              <a:ext uri="{FF2B5EF4-FFF2-40B4-BE49-F238E27FC236}">
                <a16:creationId xmlns:a16="http://schemas.microsoft.com/office/drawing/2014/main" id="{906DEB9F-5EC0-DF74-7E3C-CA2D51731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" t="-3525" r="1290" b="2723"/>
          <a:stretch/>
        </p:blipFill>
        <p:spPr bwMode="auto">
          <a:xfrm>
            <a:off x="1879060" y="4779482"/>
            <a:ext cx="1944216" cy="160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9 Imagen" descr="IMG_20200715_183047.jpg">
            <a:extLst>
              <a:ext uri="{FF2B5EF4-FFF2-40B4-BE49-F238E27FC236}">
                <a16:creationId xmlns:a16="http://schemas.microsoft.com/office/drawing/2014/main" id="{68FB29B5-9B24-72B4-5810-735892A3A3DE}"/>
              </a:ext>
            </a:extLst>
          </p:cNvPr>
          <p:cNvPicPr/>
          <p:nvPr/>
        </p:nvPicPr>
        <p:blipFill>
          <a:blip r:embed="rId4" cstate="print">
            <a:lum contrast="20000"/>
          </a:blip>
          <a:srcRect l="22895" t="27136" r="4209"/>
          <a:stretch>
            <a:fillRect/>
          </a:stretch>
        </p:blipFill>
        <p:spPr>
          <a:xfrm>
            <a:off x="9160669" y="4860978"/>
            <a:ext cx="2215523" cy="1528488"/>
          </a:xfrm>
          <a:prstGeom prst="rect">
            <a:avLst/>
          </a:prstGeom>
        </p:spPr>
      </p:pic>
      <p:sp>
        <p:nvSpPr>
          <p:cNvPr id="7" name="199 Rectángulo">
            <a:extLst>
              <a:ext uri="{FF2B5EF4-FFF2-40B4-BE49-F238E27FC236}">
                <a16:creationId xmlns:a16="http://schemas.microsoft.com/office/drawing/2014/main" id="{65F671A5-C296-C5A4-844C-A2D111E71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2256" y="2511185"/>
            <a:ext cx="2347734" cy="12988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72000" tIns="0" rIns="72000" bIns="0" anchor="ctr"/>
          <a:lstStyle/>
          <a:p>
            <a:pPr algn="ctr">
              <a:spcBef>
                <a:spcPct val="0"/>
              </a:spcBef>
            </a:pPr>
            <a:r>
              <a:rPr lang="es-ES" altLang="es-ES" sz="1200" dirty="0">
                <a:solidFill>
                  <a:srgbClr val="0070C0"/>
                </a:solidFill>
                <a:cs typeface="Times New Roman" pitchFamily="18" charset="0"/>
              </a:rPr>
              <a:t>Reunión online</a:t>
            </a:r>
            <a:endParaRPr lang="es-ES" altLang="es-ES" sz="1200" b="1" dirty="0">
              <a:solidFill>
                <a:srgbClr val="0070C0"/>
              </a:solidFill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es-ES" altLang="es-ES" sz="1200" dirty="0">
                <a:solidFill>
                  <a:srgbClr val="0070C0"/>
                </a:solidFill>
                <a:cs typeface="Times New Roman" pitchFamily="18" charset="0"/>
              </a:rPr>
              <a:t>Presentación y agrupación de fichas </a:t>
            </a:r>
            <a:r>
              <a:rPr lang="es-ES" altLang="es-ES" sz="1200" b="1" dirty="0">
                <a:solidFill>
                  <a:srgbClr val="0070C0"/>
                </a:solidFill>
                <a:cs typeface="Times New Roman" pitchFamily="18" charset="0"/>
              </a:rPr>
              <a:t>noviembre</a:t>
            </a:r>
          </a:p>
        </p:txBody>
      </p:sp>
      <p:sp>
        <p:nvSpPr>
          <p:cNvPr id="8" name="199 Rectángulo">
            <a:extLst>
              <a:ext uri="{FF2B5EF4-FFF2-40B4-BE49-F238E27FC236}">
                <a16:creationId xmlns:a16="http://schemas.microsoft.com/office/drawing/2014/main" id="{FCEFEFF9-8B18-FDA6-CF58-8E6EE291F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415" y="2549674"/>
            <a:ext cx="1977861" cy="13467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72000" tIns="0" rIns="72000" bIns="0" anchor="ctr"/>
          <a:lstStyle/>
          <a:p>
            <a:pPr algn="ctr">
              <a:spcBef>
                <a:spcPct val="0"/>
              </a:spcBef>
            </a:pPr>
            <a:r>
              <a:rPr lang="es-ES" altLang="es-ES" sz="1200" dirty="0">
                <a:solidFill>
                  <a:srgbClr val="003B64"/>
                </a:solidFill>
                <a:cs typeface="Times New Roman" pitchFamily="18" charset="0"/>
              </a:rPr>
              <a:t>I Encuentro presencial en Sierra </a:t>
            </a:r>
            <a:r>
              <a:rPr lang="es-ES" altLang="es-ES" sz="1200" dirty="0" err="1">
                <a:solidFill>
                  <a:srgbClr val="003B64"/>
                </a:solidFill>
                <a:cs typeface="Times New Roman" pitchFamily="18" charset="0"/>
              </a:rPr>
              <a:t>Espuña</a:t>
            </a:r>
            <a:r>
              <a:rPr lang="es-ES" altLang="es-ES" sz="1200" dirty="0">
                <a:solidFill>
                  <a:srgbClr val="003B64"/>
                </a:solidFill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s-ES" altLang="es-ES" sz="1200" b="1" dirty="0">
                <a:solidFill>
                  <a:srgbClr val="003B64"/>
                </a:solidFill>
                <a:cs typeface="Times New Roman" pitchFamily="18" charset="0"/>
              </a:rPr>
              <a:t>15 julio 2020</a:t>
            </a:r>
            <a:endParaRPr lang="es-ES" altLang="es-ES" sz="1200" b="1" i="1" dirty="0">
              <a:solidFill>
                <a:srgbClr val="003B64"/>
              </a:solidFill>
              <a:cs typeface="Times New Roman" pitchFamily="18" charset="0"/>
            </a:endParaRPr>
          </a:p>
        </p:txBody>
      </p:sp>
      <p:sp>
        <p:nvSpPr>
          <p:cNvPr id="9" name="199 Rectángulo">
            <a:extLst>
              <a:ext uri="{FF2B5EF4-FFF2-40B4-BE49-F238E27FC236}">
                <a16:creationId xmlns:a16="http://schemas.microsoft.com/office/drawing/2014/main" id="{8904055A-F3B1-B3CC-8911-3160BE45E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9350" y="2336796"/>
            <a:ext cx="2658885" cy="16530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72000" tIns="0" rIns="72000" bIns="0" anchor="ctr"/>
          <a:lstStyle/>
          <a:p>
            <a:pPr algn="ctr">
              <a:spcBef>
                <a:spcPct val="0"/>
              </a:spcBef>
            </a:pPr>
            <a:r>
              <a:rPr lang="es-ES" altLang="es-ES" sz="1200" dirty="0">
                <a:solidFill>
                  <a:srgbClr val="0070C0"/>
                </a:solidFill>
                <a:cs typeface="Times New Roman" pitchFamily="18" charset="0"/>
              </a:rPr>
              <a:t>II Encuentro presencial en Sierra Espuña</a:t>
            </a:r>
          </a:p>
          <a:p>
            <a:pPr algn="ctr">
              <a:spcBef>
                <a:spcPct val="0"/>
              </a:spcBef>
            </a:pPr>
            <a:r>
              <a:rPr lang="es-ES" altLang="es-ES" sz="1200" dirty="0">
                <a:solidFill>
                  <a:srgbClr val="0070C0"/>
                </a:solidFill>
                <a:cs typeface="Times New Roman" pitchFamily="18" charset="0"/>
              </a:rPr>
              <a:t>Diseño final fichas</a:t>
            </a:r>
          </a:p>
          <a:p>
            <a:pPr algn="ctr">
              <a:spcBef>
                <a:spcPct val="0"/>
              </a:spcBef>
            </a:pPr>
            <a:r>
              <a:rPr lang="es-ES" altLang="es-ES" sz="1200" b="1" i="1" dirty="0">
                <a:solidFill>
                  <a:srgbClr val="0070C0"/>
                </a:solidFill>
                <a:cs typeface="Times New Roman" pitchFamily="18" charset="0"/>
              </a:rPr>
              <a:t>Mayo 2021</a:t>
            </a:r>
          </a:p>
        </p:txBody>
      </p:sp>
    </p:spTree>
    <p:extLst>
      <p:ext uri="{BB962C8B-B14F-4D97-AF65-F5344CB8AC3E}">
        <p14:creationId xmlns:p14="http://schemas.microsoft.com/office/powerpoint/2010/main" val="2587992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3BCD-1389-C055-8FD4-79055A7C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069" y="1038225"/>
            <a:ext cx="6705600" cy="733455"/>
          </a:xfrm>
        </p:spPr>
        <p:txBody>
          <a:bodyPr/>
          <a:lstStyle/>
          <a:p>
            <a:r>
              <a:rPr lang="es-ES" sz="1600" dirty="0"/>
              <a:t>Cómo abordar la acción climática en la Red Natura 2000. Lecciones aprendidas en las áreas protegidas españolas</a:t>
            </a:r>
            <a:endParaRPr lang="en-ES" sz="1600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CE9B8B7C-6737-1A4E-9153-0EC458EE78A9}"/>
              </a:ext>
            </a:extLst>
          </p:cNvPr>
          <p:cNvSpPr txBox="1">
            <a:spLocks/>
          </p:cNvSpPr>
          <p:nvPr/>
        </p:nvSpPr>
        <p:spPr>
          <a:xfrm>
            <a:off x="2607469" y="2409825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574838">
              <a:defRPr>
                <a:latin typeface="+mn-lt"/>
                <a:ea typeface="+mn-ea"/>
                <a:cs typeface="+mn-cs"/>
              </a:defRPr>
            </a:lvl2pPr>
            <a:lvl3pPr marL="1149675">
              <a:defRPr>
                <a:latin typeface="+mn-lt"/>
                <a:ea typeface="+mn-ea"/>
                <a:cs typeface="+mn-cs"/>
              </a:defRPr>
            </a:lvl3pPr>
            <a:lvl4pPr marL="1724513">
              <a:defRPr>
                <a:latin typeface="+mn-lt"/>
                <a:ea typeface="+mn-ea"/>
                <a:cs typeface="+mn-cs"/>
              </a:defRPr>
            </a:lvl4pPr>
            <a:lvl5pPr marL="2299350">
              <a:defRPr>
                <a:latin typeface="+mn-lt"/>
                <a:ea typeface="+mn-ea"/>
                <a:cs typeface="+mn-cs"/>
              </a:defRPr>
            </a:lvl5pPr>
            <a:lvl6pPr marL="2874188">
              <a:defRPr>
                <a:latin typeface="+mn-lt"/>
                <a:ea typeface="+mn-ea"/>
                <a:cs typeface="+mn-cs"/>
              </a:defRPr>
            </a:lvl6pPr>
            <a:lvl7pPr marL="3449025">
              <a:defRPr>
                <a:latin typeface="+mn-lt"/>
                <a:ea typeface="+mn-ea"/>
                <a:cs typeface="+mn-cs"/>
              </a:defRPr>
            </a:lvl7pPr>
            <a:lvl8pPr marL="4023863">
              <a:defRPr>
                <a:latin typeface="+mn-lt"/>
                <a:ea typeface="+mn-ea"/>
                <a:cs typeface="+mn-cs"/>
              </a:defRPr>
            </a:lvl8pPr>
            <a:lvl9pPr marL="45987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/>
              <a:t>PROPUESTA DE MEDIDAS DE ADAPTACIÓN: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Diseño colaborativo.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Que tengan una elevada componente de adaptación.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Que sean lo más transversales posibles.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Temporalidad (que sea posible la implementación en 1 año).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Que respondan a un diagnóstico previo sobre impactos y vulnerabilidad del cambio climático en la Isla de La Gomera.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Con un hilo conductor: el Parque Natural y su futuro.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Que implique a las administraciones competentes.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Que ofrezca resultados concretos.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037336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80B79-710D-4B57-5DEB-406876A4C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869" y="2181225"/>
            <a:ext cx="9415670" cy="1828799"/>
          </a:xfrm>
        </p:spPr>
        <p:txBody>
          <a:bodyPr/>
          <a:lstStyle/>
          <a:p>
            <a:r>
              <a:rPr lang="es-ES" dirty="0"/>
              <a:t>Cómo abordar la acción climática en la Red Natura 2000</a:t>
            </a:r>
            <a:br>
              <a:rPr lang="es-ES" dirty="0"/>
            </a:br>
            <a:r>
              <a:rPr lang="es-ES" sz="2400" dirty="0"/>
              <a:t>Reflexiones a partir de dos casos muy diferentes (o muy parecidos)</a:t>
            </a:r>
            <a:endParaRPr lang="en-E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C4288-F9DD-D39B-EB23-A1B1BD871C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b="1" dirty="0"/>
              <a:t>Jos</a:t>
            </a:r>
            <a:r>
              <a:rPr lang="es-ES" dirty="0"/>
              <a:t>é Antonio Atauri </a:t>
            </a:r>
            <a:r>
              <a:rPr lang="es-ES" dirty="0" err="1"/>
              <a:t>Mezquida</a:t>
            </a:r>
            <a:r>
              <a:rPr lang="en-ES" dirty="0"/>
              <a:t>,</a:t>
            </a:r>
            <a:r>
              <a:rPr lang="en-ES" b="1" dirty="0"/>
              <a:t> </a:t>
            </a:r>
            <a:r>
              <a:rPr lang="es-ES" b="0" i="1" dirty="0">
                <a:effectLst/>
              </a:rPr>
              <a:t>Oficina Técnica EUROPARC-España / Fundación Fernando González Bernáldez</a:t>
            </a:r>
            <a:endParaRPr lang="en-ES" b="1" dirty="0"/>
          </a:p>
        </p:txBody>
      </p:sp>
    </p:spTree>
    <p:extLst>
      <p:ext uri="{BB962C8B-B14F-4D97-AF65-F5344CB8AC3E}">
        <p14:creationId xmlns:p14="http://schemas.microsoft.com/office/powerpoint/2010/main" val="653962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3BCD-1389-C055-8FD4-79055A7C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069" y="1038225"/>
            <a:ext cx="6705600" cy="733455"/>
          </a:xfrm>
        </p:spPr>
        <p:txBody>
          <a:bodyPr/>
          <a:lstStyle/>
          <a:p>
            <a:r>
              <a:rPr lang="es-ES" sz="1600" dirty="0"/>
              <a:t>Cómo abordar la acción climática en la Red Natura 2000. Lecciones aprendidas en las áreas protegidas españolas</a:t>
            </a:r>
            <a:endParaRPr lang="en-ES" sz="1600" dirty="0"/>
          </a:p>
        </p:txBody>
      </p:sp>
      <p:graphicFrame>
        <p:nvGraphicFramePr>
          <p:cNvPr id="14" name="4 Marcador de contenido">
            <a:extLst>
              <a:ext uri="{FF2B5EF4-FFF2-40B4-BE49-F238E27FC236}">
                <a16:creationId xmlns:a16="http://schemas.microsoft.com/office/drawing/2014/main" id="{FAA9361A-F291-EE5C-2DB9-A0C8A05E8A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1724096"/>
              </p:ext>
            </p:extLst>
          </p:nvPr>
        </p:nvGraphicFramePr>
        <p:xfrm>
          <a:off x="2912269" y="3095625"/>
          <a:ext cx="8129637" cy="3603682"/>
        </p:xfrm>
        <a:graphic>
          <a:graphicData uri="http://schemas.openxmlformats.org/drawingml/2006/table">
            <a:tbl>
              <a:tblPr/>
              <a:tblGrid>
                <a:gridCol w="960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39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5672">
                <a:tc>
                  <a:txBody>
                    <a:bodyPr/>
                    <a:lstStyle/>
                    <a:p>
                      <a:pPr marL="226695" indent="-226695" algn="l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GRUPO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FICHAS INICIALES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TEMA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154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4, 6, 7, 8, 9, 14 y 16</a:t>
                      </a:r>
                      <a:endParaRPr lang="es-E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0" algn="l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Uso eficiente del agua y prevención de la erosión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6732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II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5, 11, 22, 28 y 24</a:t>
                      </a:r>
                      <a:endParaRPr lang="es-E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0" algn="l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Control de invasoras y recuperación de especies amenazadas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154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III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10, 23 y 25</a:t>
                      </a:r>
                      <a:endParaRPr lang="es-E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0" algn="l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Prevención de incendios y recuperación de vegetación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442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IV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12, 26, 27</a:t>
                      </a:r>
                      <a:endParaRPr lang="es-E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0" algn="l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Educación y sensibilización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154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17, 18 y 29</a:t>
                      </a:r>
                      <a:endParaRPr lang="es-E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0" algn="l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Agroganadería</a:t>
                      </a:r>
                      <a:r>
                        <a:rPr lang="es-E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ecológica y consumo local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3383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3BCD-1389-C055-8FD4-79055A7C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069" y="1038225"/>
            <a:ext cx="6705600" cy="733455"/>
          </a:xfrm>
        </p:spPr>
        <p:txBody>
          <a:bodyPr/>
          <a:lstStyle/>
          <a:p>
            <a:r>
              <a:rPr lang="es-ES" sz="1600" dirty="0"/>
              <a:t>Cómo abordar la acción climática en la Red Natura 2000. Lecciones aprendidas en las áreas protegidas españolas</a:t>
            </a:r>
            <a:endParaRPr lang="en-ES" sz="1600" dirty="0"/>
          </a:p>
        </p:txBody>
      </p:sp>
      <p:graphicFrame>
        <p:nvGraphicFramePr>
          <p:cNvPr id="4" name="6 Tabla">
            <a:extLst>
              <a:ext uri="{FF2B5EF4-FFF2-40B4-BE49-F238E27FC236}">
                <a16:creationId xmlns:a16="http://schemas.microsoft.com/office/drawing/2014/main" id="{4AC5C23D-BE6A-28DA-4796-3EFD8C8AE4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167201"/>
              </p:ext>
            </p:extLst>
          </p:nvPr>
        </p:nvGraphicFramePr>
        <p:xfrm>
          <a:off x="3140869" y="3019425"/>
          <a:ext cx="8280920" cy="2987040"/>
        </p:xfrm>
        <a:graphic>
          <a:graphicData uri="http://schemas.openxmlformats.org/drawingml/2006/table">
            <a:tbl>
              <a:tblPr/>
              <a:tblGrid>
                <a:gridCol w="5482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8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61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cap="all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RECUPERACIÓN, PUESTA EN VALOR Y TRANSICIÓN AGROECOLÓGICA DE FINCAS DEL PARQUE REGIONAL DE SIERRA </a:t>
                      </a:r>
                      <a:r>
                        <a:rPr lang="es-ES" sz="1400" cap="all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ESPUÑA</a:t>
                      </a:r>
                      <a:r>
                        <a:rPr lang="es-ES" sz="1400" cap="all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Y SU ZONA DE AMORTIGUACIÓN</a:t>
                      </a:r>
                      <a:endParaRPr lang="es-ES" sz="1400" dirty="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AGROECONATURA</a:t>
                      </a:r>
                      <a:endParaRPr lang="es-ES" sz="1400"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MELES</a:t>
                      </a:r>
                      <a:endParaRPr lang="es-ES" sz="14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0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s-ES" sz="1400" kern="1200" cap="all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MEJORA </a:t>
                      </a:r>
                      <a:r>
                        <a:rPr lang="es-ES" sz="1400" kern="1200" cap="all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dE</a:t>
                      </a:r>
                      <a:r>
                        <a:rPr lang="es-ES" sz="1400" kern="1200" cap="all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LA GESTIÓN HÍDRICA Y RESTAURACIÓN DE HÁBITATS LIGADOS AL AGUA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Pedanía de </a:t>
                      </a:r>
                      <a:r>
                        <a:rPr lang="es-ES" sz="14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Gebas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(Ayuntamiento</a:t>
                      </a:r>
                      <a:r>
                        <a:rPr lang="es-ES" sz="1400" baseline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de Alhama de Murcia)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; </a:t>
                      </a:r>
                      <a:r>
                        <a:rPr lang="es-ES" sz="14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MELES</a:t>
                      </a:r>
                      <a:endParaRPr lang="es-ES" sz="1400" dirty="0"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 Sierra </a:t>
                      </a:r>
                      <a:r>
                        <a:rPr lang="es-ES" sz="1400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Espuña</a:t>
                      </a:r>
                      <a:endParaRPr lang="es-ES" sz="1400" dirty="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4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cap="all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Estrategia de Educación Ambiental frente al cambio climático en Sierra </a:t>
                      </a:r>
                      <a:r>
                        <a:rPr lang="es-ES" sz="1400" cap="all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Espuña</a:t>
                      </a:r>
                      <a:endParaRPr lang="es-ES" sz="1400" dirty="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ECOESPUÑA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14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S.L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; </a:t>
                      </a:r>
                      <a:r>
                        <a:rPr lang="es-ES" sz="14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AKTIVECO</a:t>
                      </a:r>
                      <a:endParaRPr lang="es-ES" sz="1400" dirty="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cap="all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Gestión de fauna y flora para mejorar la biodiversidad y la adaptación al cambio climático del Parque Regional de Sierra </a:t>
                      </a:r>
                      <a:r>
                        <a:rPr lang="es-ES" sz="1400" cap="all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Espuña</a:t>
                      </a:r>
                      <a:r>
                        <a:rPr lang="es-ES" sz="1400" cap="all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y su entorno</a:t>
                      </a:r>
                      <a:endParaRPr lang="es-ES" sz="1400" dirty="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 Sierra </a:t>
                      </a:r>
                      <a:r>
                        <a:rPr lang="es-ES" sz="1400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Espuña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; </a:t>
                      </a:r>
                      <a:r>
                        <a:rPr lang="es-ES" sz="1400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MELES</a:t>
                      </a:r>
                      <a:endParaRPr lang="es-ES" sz="1400" dirty="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cap="all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GESTIÓN FORESTAL PARA LA ADAPTACIÓN AL CAMBIO CLIMÁTICO</a:t>
                      </a:r>
                      <a:endParaRPr lang="es-ES" sz="1400" dirty="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MELES</a:t>
                      </a:r>
                      <a:endParaRPr lang="es-ES" sz="1400" dirty="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4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cap="all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Manuales y Estudios, para la adaptación al cambio climático, del Territorio Sierra </a:t>
                      </a:r>
                      <a:r>
                        <a:rPr lang="es-ES" sz="1400" cap="all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Espuña</a:t>
                      </a:r>
                      <a:r>
                        <a:rPr lang="es-ES" sz="1400" i="1" cap="all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es-ES" sz="1400" dirty="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 Sierra </a:t>
                      </a:r>
                      <a:r>
                        <a:rPr lang="es-ES" sz="1400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Espuña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; </a:t>
                      </a:r>
                      <a:r>
                        <a:rPr lang="es-ES" sz="14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AKTIVECO</a:t>
                      </a:r>
                      <a:endParaRPr lang="es-ES" sz="1400" dirty="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1740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3BCD-1389-C055-8FD4-79055A7C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069" y="1038225"/>
            <a:ext cx="6705600" cy="733455"/>
          </a:xfrm>
        </p:spPr>
        <p:txBody>
          <a:bodyPr/>
          <a:lstStyle/>
          <a:p>
            <a:r>
              <a:rPr lang="es-ES" sz="1600" dirty="0"/>
              <a:t>Cómo abordar la acción climática en la Red Natura 2000. Lecciones aprendidas en las áreas protegidas españolas</a:t>
            </a:r>
            <a:endParaRPr lang="en-ES" sz="16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A0A8BD0-2679-47BA-9EC5-7771BE9F715C}"/>
              </a:ext>
            </a:extLst>
          </p:cNvPr>
          <p:cNvSpPr txBox="1"/>
          <p:nvPr/>
        </p:nvSpPr>
        <p:spPr>
          <a:xfrm>
            <a:off x="2850558" y="2638425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Perspectiva amplia, territorial, regional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A520BAC-92F3-6043-08A8-480547FA1FC8}"/>
              </a:ext>
            </a:extLst>
          </p:cNvPr>
          <p:cNvSpPr txBox="1"/>
          <p:nvPr/>
        </p:nvSpPr>
        <p:spPr>
          <a:xfrm>
            <a:off x="2850558" y="3153580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Integración en planificación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E0C2697-84AC-8AA2-6D48-8E291CF30168}"/>
              </a:ext>
            </a:extLst>
          </p:cNvPr>
          <p:cNvSpPr txBox="1"/>
          <p:nvPr/>
        </p:nvSpPr>
        <p:spPr>
          <a:xfrm>
            <a:off x="2850558" y="366873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Visión a largo plazo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984ADAE-6530-3EF3-8424-08B0F35BDA5F}"/>
              </a:ext>
            </a:extLst>
          </p:cNvPr>
          <p:cNvSpPr txBox="1"/>
          <p:nvPr/>
        </p:nvSpPr>
        <p:spPr>
          <a:xfrm>
            <a:off x="2850558" y="4183890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Apoyo institucional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A5DBB3E-F91C-9775-E948-B132356BE4F7}"/>
              </a:ext>
            </a:extLst>
          </p:cNvPr>
          <p:cNvSpPr txBox="1"/>
          <p:nvPr/>
        </p:nvSpPr>
        <p:spPr>
          <a:xfrm>
            <a:off x="8442950" y="2562225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Tramitación compleja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0407B89-683F-A09D-C793-44705E71E0A2}"/>
              </a:ext>
            </a:extLst>
          </p:cNvPr>
          <p:cNvSpPr txBox="1"/>
          <p:nvPr/>
        </p:nvSpPr>
        <p:spPr>
          <a:xfrm>
            <a:off x="8442950" y="3068478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Lentitud en la aprobación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6B88146-0593-8703-BA2F-62512165317A}"/>
              </a:ext>
            </a:extLst>
          </p:cNvPr>
          <p:cNvSpPr txBox="1"/>
          <p:nvPr/>
        </p:nvSpPr>
        <p:spPr>
          <a:xfrm>
            <a:off x="8472538" y="7174635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Múltiples intereses/agendas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809316E-ACE5-BA24-59A7-B3AD9D22D61D}"/>
              </a:ext>
            </a:extLst>
          </p:cNvPr>
          <p:cNvSpPr txBox="1"/>
          <p:nvPr/>
        </p:nvSpPr>
        <p:spPr>
          <a:xfrm>
            <a:off x="2609306" y="6655471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Apropiación local del problema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54994F6-91FE-5821-DF41-8896FDD5BB61}"/>
              </a:ext>
            </a:extLst>
          </p:cNvPr>
          <p:cNvSpPr txBox="1"/>
          <p:nvPr/>
        </p:nvSpPr>
        <p:spPr>
          <a:xfrm>
            <a:off x="2648255" y="6132055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Implicación de los agentes sociales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AF0268F-30F0-0F35-1538-5BB27C5F7080}"/>
              </a:ext>
            </a:extLst>
          </p:cNvPr>
          <p:cNvSpPr txBox="1"/>
          <p:nvPr/>
        </p:nvSpPr>
        <p:spPr>
          <a:xfrm>
            <a:off x="2648255" y="5594085"/>
            <a:ext cx="505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Agilidad en los procesos de toma de decisiones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258A4ED-74EB-A7BE-5A92-43D38C3F192C}"/>
              </a:ext>
            </a:extLst>
          </p:cNvPr>
          <p:cNvSpPr txBox="1"/>
          <p:nvPr/>
        </p:nvSpPr>
        <p:spPr>
          <a:xfrm>
            <a:off x="8472538" y="6703965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Dificultad de acceso a financiación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D5A56F0-B92B-E963-06DA-95F96FCDC390}"/>
              </a:ext>
            </a:extLst>
          </p:cNvPr>
          <p:cNvSpPr txBox="1"/>
          <p:nvPr/>
        </p:nvSpPr>
        <p:spPr>
          <a:xfrm>
            <a:off x="8472538" y="6233295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Insuficiente capacitación técnica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3CD2437-0A0F-6681-1B2D-79DD27B6D419}"/>
              </a:ext>
            </a:extLst>
          </p:cNvPr>
          <p:cNvSpPr txBox="1"/>
          <p:nvPr/>
        </p:nvSpPr>
        <p:spPr>
          <a:xfrm>
            <a:off x="3990930" y="1952625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FORTALEZAS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544ED62-9E52-8794-96F1-3A00ABE0C8AA}"/>
              </a:ext>
            </a:extLst>
          </p:cNvPr>
          <p:cNvSpPr txBox="1"/>
          <p:nvPr/>
        </p:nvSpPr>
        <p:spPr>
          <a:xfrm>
            <a:off x="8682275" y="1952625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DEBILIDADES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857655E-33C6-9825-011A-C3E4BE748F85}"/>
              </a:ext>
            </a:extLst>
          </p:cNvPr>
          <p:cNvSpPr txBox="1"/>
          <p:nvPr/>
        </p:nvSpPr>
        <p:spPr>
          <a:xfrm>
            <a:off x="8472538" y="5762625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Necesaria una labor previa (tejido social)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84A0270-3603-AB71-6757-05F6BFC1B029}"/>
              </a:ext>
            </a:extLst>
          </p:cNvPr>
          <p:cNvSpPr txBox="1"/>
          <p:nvPr/>
        </p:nvSpPr>
        <p:spPr>
          <a:xfrm>
            <a:off x="8442950" y="3574742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Escasa apropiación local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5C4E27C-90CD-18AD-0E81-14755EDCEF2A}"/>
              </a:ext>
            </a:extLst>
          </p:cNvPr>
          <p:cNvSpPr txBox="1"/>
          <p:nvPr/>
        </p:nvSpPr>
        <p:spPr>
          <a:xfrm>
            <a:off x="635055" y="226909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INSTITUCIONAL/</a:t>
            </a:r>
          </a:p>
          <a:p>
            <a:r>
              <a:rPr lang="es-ES" b="1" dirty="0">
                <a:solidFill>
                  <a:srgbClr val="FF0000"/>
                </a:solidFill>
              </a:rPr>
              <a:t>ARRIBA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DD455C4-0088-4A12-6789-11C0B93F48BA}"/>
              </a:ext>
            </a:extLst>
          </p:cNvPr>
          <p:cNvSpPr txBox="1"/>
          <p:nvPr/>
        </p:nvSpPr>
        <p:spPr>
          <a:xfrm>
            <a:off x="626269" y="6870340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LOCAL/</a:t>
            </a:r>
          </a:p>
          <a:p>
            <a:r>
              <a:rPr lang="es-ES" b="1" dirty="0">
                <a:solidFill>
                  <a:srgbClr val="FF0000"/>
                </a:solidFill>
              </a:rPr>
              <a:t>ABAJO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80B79BA-460A-8FE5-6CAF-F1CF59FC4B28}"/>
              </a:ext>
            </a:extLst>
          </p:cNvPr>
          <p:cNvSpPr txBox="1"/>
          <p:nvPr/>
        </p:nvSpPr>
        <p:spPr>
          <a:xfrm>
            <a:off x="2850558" y="4699047"/>
            <a:ext cx="2933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Medidas más “ambiciosas”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E6F0B2D-22F1-1194-F7C7-D1A6996331FB}"/>
              </a:ext>
            </a:extLst>
          </p:cNvPr>
          <p:cNvSpPr txBox="1"/>
          <p:nvPr/>
        </p:nvSpPr>
        <p:spPr>
          <a:xfrm>
            <a:off x="2648255" y="7178159"/>
            <a:ext cx="459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Medidas centradas en necesidades locales</a:t>
            </a: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B21A985D-BCFA-E559-7410-A3EB71AC939A}"/>
              </a:ext>
            </a:extLst>
          </p:cNvPr>
          <p:cNvCxnSpPr/>
          <p:nvPr/>
        </p:nvCxnSpPr>
        <p:spPr>
          <a:xfrm>
            <a:off x="1148207" y="5105822"/>
            <a:ext cx="11946840" cy="1039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D0D83695-E618-16C9-728C-0AF707202957}"/>
              </a:ext>
            </a:extLst>
          </p:cNvPr>
          <p:cNvCxnSpPr/>
          <p:nvPr/>
        </p:nvCxnSpPr>
        <p:spPr>
          <a:xfrm>
            <a:off x="7941469" y="1861120"/>
            <a:ext cx="0" cy="56583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3173910-0C7F-EE8B-0634-5C7735F5ADCD}"/>
              </a:ext>
            </a:extLst>
          </p:cNvPr>
          <p:cNvSpPr txBox="1"/>
          <p:nvPr/>
        </p:nvSpPr>
        <p:spPr>
          <a:xfrm>
            <a:off x="8472538" y="5351209"/>
            <a:ext cx="3728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Desconocimiento / “negacionismo”</a:t>
            </a:r>
          </a:p>
        </p:txBody>
      </p:sp>
    </p:spTree>
    <p:extLst>
      <p:ext uri="{BB962C8B-B14F-4D97-AF65-F5344CB8AC3E}">
        <p14:creationId xmlns:p14="http://schemas.microsoft.com/office/powerpoint/2010/main" val="3496529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3BCD-1389-C055-8FD4-79055A7C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069" y="1038225"/>
            <a:ext cx="6705600" cy="733455"/>
          </a:xfrm>
        </p:spPr>
        <p:txBody>
          <a:bodyPr/>
          <a:lstStyle/>
          <a:p>
            <a:r>
              <a:rPr lang="es-ES" sz="1600" dirty="0"/>
              <a:t>Cómo abordar la acción climática en la Red Natura 2000. Lecciones aprendidas en las áreas protegidas españolas</a:t>
            </a:r>
            <a:endParaRPr lang="en-ES" sz="16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FF93831-5A85-52F3-F165-221EECF57320}"/>
              </a:ext>
            </a:extLst>
          </p:cNvPr>
          <p:cNvSpPr txBox="1"/>
          <p:nvPr/>
        </p:nvSpPr>
        <p:spPr>
          <a:xfrm>
            <a:off x="1446063" y="1662401"/>
            <a:ext cx="9953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consideramos “buenas prácticas” en adaptación basada en ecosistemas?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6401340-69BC-D353-7667-18EEAC764801}"/>
              </a:ext>
            </a:extLst>
          </p:cNvPr>
          <p:cNvSpPr txBox="1"/>
          <p:nvPr/>
        </p:nvSpPr>
        <p:spPr>
          <a:xfrm>
            <a:off x="4055269" y="2207538"/>
            <a:ext cx="904643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Basado en el mejor conocimiento científico disponible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Considera las variaciones registradas en el clima y los escenarios climáticos futuros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Analiza la vulnerabilidad al cambio climático de los sistemas objeto de gestión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 Integradas en políticas nacionales, regionales, sectoriales y en el marco legal existente (planes de gestión…)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/>
              <a:t>Objetivos (explícitos) </a:t>
            </a:r>
            <a:r>
              <a:rPr lang="es-ES" dirty="0"/>
              <a:t>de adaptación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Restauración, mantenimiento o mejora del estado de conservación de los ecosistemas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Integra a las poblaciones afectadas (participación), considera los derechos locales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Provee beneficios sociales de forma justa y equitativa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Demuestra sus efectos: seguimiento y evaluación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9137459-BB6A-DEFC-4A84-D1701DF6C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69" y="3971925"/>
            <a:ext cx="28575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80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EEE39-3001-921E-72DA-F728F7D14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pPr>
              <a:lnSpc>
                <a:spcPts val="3600"/>
              </a:lnSpc>
            </a:pPr>
            <a:r>
              <a:rPr lang="en-ES" dirty="0"/>
              <a:t>Eskerrik asko</a:t>
            </a:r>
            <a:br>
              <a:rPr lang="en-ES" dirty="0"/>
            </a:br>
            <a:r>
              <a:rPr lang="en-ES" b="0" dirty="0"/>
              <a:t>Muchas gracias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CB6BE-8637-130A-F888-D74DC8C598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sz="3200" dirty="0"/>
              <a:t>www.redeuroparc.org</a:t>
            </a:r>
            <a:endParaRPr lang="en-ES" sz="3200" dirty="0"/>
          </a:p>
        </p:txBody>
      </p:sp>
      <p:pic>
        <p:nvPicPr>
          <p:cNvPr id="4" name="Picture 6" descr="europarcespaña">
            <a:extLst>
              <a:ext uri="{FF2B5EF4-FFF2-40B4-BE49-F238E27FC236}">
                <a16:creationId xmlns:a16="http://schemas.microsoft.com/office/drawing/2014/main" id="{623BA38C-5F40-F156-D574-39E29EB00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979" y="1489016"/>
            <a:ext cx="4350462" cy="44324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6415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3BCD-1389-C055-8FD4-79055A7C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069" y="1038225"/>
            <a:ext cx="6705600" cy="733455"/>
          </a:xfrm>
        </p:spPr>
        <p:txBody>
          <a:bodyPr/>
          <a:lstStyle/>
          <a:p>
            <a:r>
              <a:rPr lang="es-ES" sz="1600" dirty="0"/>
              <a:t>Cómo abordar la acción climática en la Red Natura 2000. Lecciones aprendidas en las áreas protegidas españolas</a:t>
            </a:r>
            <a:endParaRPr lang="en-ES" sz="1600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44343A3-EC44-5500-E3C4-F0AFAB082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984" y="2383643"/>
            <a:ext cx="6552728" cy="514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>
            <a:extLst>
              <a:ext uri="{FF2B5EF4-FFF2-40B4-BE49-F238E27FC236}">
                <a16:creationId xmlns:a16="http://schemas.microsoft.com/office/drawing/2014/main" id="{215586C6-ECAC-3FFB-5AA3-35874EDFC376}"/>
              </a:ext>
            </a:extLst>
          </p:cNvPr>
          <p:cNvSpPr txBox="1"/>
          <p:nvPr/>
        </p:nvSpPr>
        <p:spPr>
          <a:xfrm>
            <a:off x="1372659" y="2825061"/>
            <a:ext cx="38223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27% del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territorio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conservación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Apoyo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legal /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institucional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Atención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valores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sociales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culturales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Estructuras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gobernanza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Gestión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planificada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Personal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técnico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dedicado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Medios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materiales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financiación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11 Rectángulo">
            <a:extLst>
              <a:ext uri="{FF2B5EF4-FFF2-40B4-BE49-F238E27FC236}">
                <a16:creationId xmlns:a16="http://schemas.microsoft.com/office/drawing/2014/main" id="{80A59E72-2479-7BD2-555B-EAB6E27F9BA4}"/>
              </a:ext>
            </a:extLst>
          </p:cNvPr>
          <p:cNvSpPr/>
          <p:nvPr/>
        </p:nvSpPr>
        <p:spPr>
          <a:xfrm>
            <a:off x="1372659" y="1763700"/>
            <a:ext cx="11400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Las áreas protegidas, herramientas frente al cambio climático</a:t>
            </a:r>
            <a:endParaRPr 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770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3BCD-1389-C055-8FD4-79055A7C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069" y="1038225"/>
            <a:ext cx="6705600" cy="733455"/>
          </a:xfrm>
        </p:spPr>
        <p:txBody>
          <a:bodyPr/>
          <a:lstStyle/>
          <a:p>
            <a:r>
              <a:rPr lang="es-ES" sz="1600" dirty="0"/>
              <a:t>Cómo abordar la acción climática en la Red Natura 2000. Lecciones aprendidas en las áreas protegidas españolas</a:t>
            </a:r>
            <a:endParaRPr lang="en-ES" sz="16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E71FA43-B8C9-7B78-3357-32409DC57C27}"/>
              </a:ext>
            </a:extLst>
          </p:cNvPr>
          <p:cNvSpPr txBox="1"/>
          <p:nvPr/>
        </p:nvSpPr>
        <p:spPr>
          <a:xfrm>
            <a:off x="626269" y="2333625"/>
            <a:ext cx="1013159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cambio climático ya está aquí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Cambios en la fenología y el ciclo de vida, distribución de especies, extinciones locales, perturbaciones más intensas ...</a:t>
            </a:r>
          </a:p>
          <a:p>
            <a:endParaRPr lang="es-E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Algunos hábitats o especies son más vulnerables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Hábitats en su límite de distribución, hábitats relictos, especies / hábitats raros, humedales, montañas...</a:t>
            </a: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cambio climático no se considera en la gestión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Los planes de gestión no incluyen el cambio climático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Pocos proyectos de adaptación en marcha</a:t>
            </a: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 conocimiento científico, pero no es utilizado por los gestores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Falta de herramientas prácticas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Transferencia incompleta de la ciencia a la práctica</a:t>
            </a:r>
            <a:endParaRPr lang="en-I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09B2062-083B-549F-E39D-0B90C2CF3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6069" y="3538137"/>
            <a:ext cx="2699792" cy="3812246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23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3BCD-1389-C055-8FD4-79055A7C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069" y="1038225"/>
            <a:ext cx="6705600" cy="733455"/>
          </a:xfrm>
        </p:spPr>
        <p:txBody>
          <a:bodyPr/>
          <a:lstStyle/>
          <a:p>
            <a:r>
              <a:rPr lang="es-ES" sz="1600" dirty="0"/>
              <a:t>Cómo abordar la acción climática en la Red Natura 2000. Lecciones aprendidas en las áreas protegidas españolas</a:t>
            </a:r>
            <a:endParaRPr lang="en-ES" sz="1600" dirty="0"/>
          </a:p>
        </p:txBody>
      </p:sp>
      <p:graphicFrame>
        <p:nvGraphicFramePr>
          <p:cNvPr id="4" name="13 Tabla">
            <a:extLst>
              <a:ext uri="{FF2B5EF4-FFF2-40B4-BE49-F238E27FC236}">
                <a16:creationId xmlns:a16="http://schemas.microsoft.com/office/drawing/2014/main" id="{E6D4960E-E850-C711-9427-FBED4EA288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132056"/>
              </p:ext>
            </p:extLst>
          </p:nvPr>
        </p:nvGraphicFramePr>
        <p:xfrm>
          <a:off x="2270217" y="1853977"/>
          <a:ext cx="8909128" cy="5661248"/>
        </p:xfrm>
        <a:graphic>
          <a:graphicData uri="http://schemas.openxmlformats.org/drawingml/2006/table">
            <a:tbl>
              <a:tblPr firstRow="1" firstCol="1">
                <a:tableStyleId>{69012ECD-51FC-41F1-AA8D-1B2483CD663E}</a:tableStyleId>
              </a:tblPr>
              <a:tblGrid>
                <a:gridCol w="412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95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solidFill>
                            <a:srgbClr val="FFFFFF"/>
                          </a:solidFill>
                          <a:effectLst/>
                        </a:rPr>
                        <a:t>OPCIONES DE ADAPTACIÓN</a:t>
                      </a:r>
                      <a:endParaRPr lang="es-E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solidFill>
                            <a:srgbClr val="FFFFFF"/>
                          </a:solidFill>
                          <a:effectLst/>
                        </a:rPr>
                        <a:t>ALGUNOS EJEMPLOS RELACIONADOS CON LA BIODIVERSIDAD Y LOS ECOSISTEMAS</a:t>
                      </a:r>
                      <a:endParaRPr lang="es-E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956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1" dirty="0" err="1">
                          <a:effectLst/>
                        </a:rPr>
                        <a:t>ESTRUCTURALES</a:t>
                      </a:r>
                      <a:r>
                        <a:rPr lang="en-GB" sz="1050" b="1" dirty="0">
                          <a:effectLst/>
                        </a:rPr>
                        <a:t> </a:t>
                      </a:r>
                      <a:r>
                        <a:rPr lang="en-GB" sz="1050" b="1" dirty="0" err="1">
                          <a:effectLst/>
                        </a:rPr>
                        <a:t>FÍSICAS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Ingeniería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Estructuras de control, regulación, protección y estabilización; adaptación de infraestructuras y equipamientos situados en zonas vulnerables; relocalización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22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Tecnología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Elaboración de diagnósticos y análisis de vulnerabilidad; sistemas de alerta temprana; sistemas de información y monitorización de del cambio climático y sus impactos; herramientas de apoyo a la gestión adaptativa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79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Basadas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200" dirty="0" err="1">
                          <a:effectLst/>
                        </a:rPr>
                        <a:t>en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200" dirty="0" err="1">
                          <a:effectLst/>
                        </a:rPr>
                        <a:t>ecosistemas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Restauración y conservación de ecosistemas; conservación de la diversidad biológica; creación de hábitats; mejora de la conectividad; infraestructura verde; soluciones naturales basadas en los servicios de los ecosistemas (</a:t>
                      </a:r>
                      <a:r>
                        <a:rPr lang="es-ES_tradnl" sz="1100" dirty="0" err="1">
                          <a:effectLst/>
                        </a:rPr>
                        <a:t>AbE</a:t>
                      </a:r>
                      <a:r>
                        <a:rPr lang="es-ES_tradnl" sz="1100" dirty="0">
                          <a:effectLst/>
                        </a:rPr>
                        <a:t>)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95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Servicios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Adaptación de sistemas e infraestructuras vulnerables asociados a la provisión de servicios básicos locales (agua, electricidad, transporte, comunicaciones) y uso público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496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1" dirty="0" err="1">
                          <a:effectLst/>
                        </a:rPr>
                        <a:t>SOCIALES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Educación</a:t>
                      </a:r>
                      <a:r>
                        <a:rPr lang="en-GB" sz="1200" dirty="0">
                          <a:effectLst/>
                        </a:rPr>
                        <a:t>, </a:t>
                      </a:r>
                      <a:r>
                        <a:rPr lang="en-GB" sz="1200" dirty="0" err="1">
                          <a:effectLst/>
                        </a:rPr>
                        <a:t>capacitación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Integración en programas educativos; formación y capacitación técnica; creación de plataformas de intercambio de información, aprendizaje y buenas prácticas; creación de redes de cooperación; organización de seminarios, talleres, conferencias, jornadas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46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Información</a:t>
                      </a:r>
                      <a:r>
                        <a:rPr lang="en-GB" sz="1200" dirty="0">
                          <a:effectLst/>
                        </a:rPr>
                        <a:t>, </a:t>
                      </a:r>
                      <a:r>
                        <a:rPr lang="en-GB" sz="1200" dirty="0" err="1">
                          <a:effectLst/>
                        </a:rPr>
                        <a:t>Investigación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Elaboración de mapas de peligrosidad, vulnerabilidad, riesgo; generación de bases de datos de alta resolución de indicadores; sistemas de alerta y respuesta temprana; servicios climáticos; evaluación y monitorización de los impactos en los ecosistemas; elaboración de proyecciones de impactos; desarrollo de nuevos escenarios, creación de redes de  investigación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95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Comportamiento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Sensibilización; voluntariado; convenios de evacuación; diversificación de actividades en zonas de riesgo; cambios en prácticas de uso del suelo y de uso público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956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1" dirty="0" err="1">
                          <a:effectLst/>
                        </a:rPr>
                        <a:t>INSTITUCIONALES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Economía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Incentivos financieros incluido impuestos y subvenciones; seguros; evaluación económica de los servicios prestados por ecosistemas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653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Leyes</a:t>
                      </a:r>
                      <a:r>
                        <a:rPr lang="en-GB" sz="1200" dirty="0">
                          <a:effectLst/>
                        </a:rPr>
                        <a:t> y </a:t>
                      </a:r>
                      <a:r>
                        <a:rPr lang="en-GB" sz="1200" dirty="0" err="1">
                          <a:effectLst/>
                        </a:rPr>
                        <a:t>regulaciones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Planificación territorial; planificación sectorial; protección civil; códigos de construcción y edificación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779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Planes y </a:t>
                      </a:r>
                      <a:r>
                        <a:rPr lang="en-GB" sz="1200" dirty="0" err="1">
                          <a:effectLst/>
                        </a:rPr>
                        <a:t>medidas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Planes locales de adaptación; programas de gestión de riesgos; gestión de concesiones; gestión integrada de cuencas hidrográficas; gestión integrada de zonas costeras; gestión participativa, coordinación </a:t>
                      </a:r>
                      <a:r>
                        <a:rPr lang="es-ES_tradnl" sz="1100" dirty="0" err="1">
                          <a:effectLst/>
                        </a:rPr>
                        <a:t>intra</a:t>
                      </a:r>
                      <a:r>
                        <a:rPr lang="es-ES_tradnl" sz="1100" dirty="0">
                          <a:effectLst/>
                        </a:rPr>
                        <a:t> e interadministrativa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94" marR="171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0E8558FF-4C44-BABA-FBEA-9217CCA16BE9}"/>
              </a:ext>
            </a:extLst>
          </p:cNvPr>
          <p:cNvSpPr/>
          <p:nvPr/>
        </p:nvSpPr>
        <p:spPr>
          <a:xfrm>
            <a:off x="1926897" y="3116339"/>
            <a:ext cx="9824572" cy="772357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352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3BCD-1389-C055-8FD4-79055A7C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069" y="1038225"/>
            <a:ext cx="6705600" cy="733455"/>
          </a:xfrm>
        </p:spPr>
        <p:txBody>
          <a:bodyPr/>
          <a:lstStyle/>
          <a:p>
            <a:r>
              <a:rPr lang="es-ES" sz="1600" dirty="0"/>
              <a:t>Cómo abordar la acción climática en la Red Natura 2000. Lecciones aprendidas en las áreas protegidas españolas</a:t>
            </a:r>
            <a:endParaRPr lang="en-ES" sz="1600" dirty="0"/>
          </a:p>
        </p:txBody>
      </p:sp>
      <p:grpSp>
        <p:nvGrpSpPr>
          <p:cNvPr id="3" name="2 Grupo">
            <a:extLst>
              <a:ext uri="{FF2B5EF4-FFF2-40B4-BE49-F238E27FC236}">
                <a16:creationId xmlns:a16="http://schemas.microsoft.com/office/drawing/2014/main" id="{689D161F-1887-242D-A1AC-FCA8BAFB0F23}"/>
              </a:ext>
            </a:extLst>
          </p:cNvPr>
          <p:cNvGrpSpPr/>
          <p:nvPr/>
        </p:nvGrpSpPr>
        <p:grpSpPr>
          <a:xfrm>
            <a:off x="3519809" y="2105025"/>
            <a:ext cx="6630852" cy="5209956"/>
            <a:chOff x="1667892" y="1484784"/>
            <a:chExt cx="6552728" cy="51485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5A57589-33CA-B157-7DBC-F215264204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892" y="1484784"/>
              <a:ext cx="6552728" cy="5148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8" descr="Resultado de imagen de chincheta google">
              <a:extLst>
                <a:ext uri="{FF2B5EF4-FFF2-40B4-BE49-F238E27FC236}">
                  <a16:creationId xmlns:a16="http://schemas.microsoft.com/office/drawing/2014/main" id="{6A7E2F0E-0C73-F1D9-B288-3F0F8C894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6366" y="5877272"/>
              <a:ext cx="235314" cy="351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Resultado de imagen de chincheta google">
              <a:extLst>
                <a:ext uri="{FF2B5EF4-FFF2-40B4-BE49-F238E27FC236}">
                  <a16:creationId xmlns:a16="http://schemas.microsoft.com/office/drawing/2014/main" id="{4195BB46-CCFF-9F45-B9A9-8580C15BB0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9442" y="2060848"/>
              <a:ext cx="235314" cy="351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Resultado de imagen de chincheta google">
              <a:extLst>
                <a:ext uri="{FF2B5EF4-FFF2-40B4-BE49-F238E27FC236}">
                  <a16:creationId xmlns:a16="http://schemas.microsoft.com/office/drawing/2014/main" id="{B0A2F125-658C-6F0D-16F3-EEF316390C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2553484"/>
              <a:ext cx="235314" cy="351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Resultado de imagen de chincheta google">
              <a:extLst>
                <a:ext uri="{FF2B5EF4-FFF2-40B4-BE49-F238E27FC236}">
                  <a16:creationId xmlns:a16="http://schemas.microsoft.com/office/drawing/2014/main" id="{0186749E-8DD5-34DD-B967-B34FEA28F2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2639" y="4612813"/>
              <a:ext cx="235314" cy="351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Resultado de imagen de chincheta google">
              <a:extLst>
                <a:ext uri="{FF2B5EF4-FFF2-40B4-BE49-F238E27FC236}">
                  <a16:creationId xmlns:a16="http://schemas.microsoft.com/office/drawing/2014/main" id="{FBB12746-152E-B5BB-C437-40D0EC7ADF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385" y="2213501"/>
              <a:ext cx="235314" cy="351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Resultado de imagen de chincheta google">
              <a:extLst>
                <a:ext uri="{FF2B5EF4-FFF2-40B4-BE49-F238E27FC236}">
                  <a16:creationId xmlns:a16="http://schemas.microsoft.com/office/drawing/2014/main" id="{B9404A0B-133F-6C27-3594-D80717B480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2213501"/>
              <a:ext cx="235314" cy="351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Resultado de imagen de chincheta google">
              <a:extLst>
                <a:ext uri="{FF2B5EF4-FFF2-40B4-BE49-F238E27FC236}">
                  <a16:creationId xmlns:a16="http://schemas.microsoft.com/office/drawing/2014/main" id="{ED238487-1B9E-790F-771A-99866A7BE0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790546"/>
              <a:ext cx="235314" cy="351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9321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3BCD-1389-C055-8FD4-79055A7C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069" y="1038225"/>
            <a:ext cx="6705600" cy="733455"/>
          </a:xfrm>
        </p:spPr>
        <p:txBody>
          <a:bodyPr/>
          <a:lstStyle/>
          <a:p>
            <a:r>
              <a:rPr lang="es-ES" sz="1600" dirty="0"/>
              <a:t>Cómo abordar la acción climática en la Red Natura 2000. Lecciones aprendidas en las áreas protegidas españolas</a:t>
            </a:r>
            <a:endParaRPr lang="en-ES" sz="1600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D3F6A124-8481-47C1-81EB-CA072D4DAF1D}"/>
              </a:ext>
            </a:extLst>
          </p:cNvPr>
          <p:cNvGrpSpPr/>
          <p:nvPr/>
        </p:nvGrpSpPr>
        <p:grpSpPr>
          <a:xfrm>
            <a:off x="2455069" y="1325683"/>
            <a:ext cx="10210800" cy="6267216"/>
            <a:chOff x="628411" y="142345"/>
            <a:chExt cx="12138741" cy="7450554"/>
          </a:xfrm>
        </p:grpSpPr>
        <p:pic>
          <p:nvPicPr>
            <p:cNvPr id="4" name="Picture 2" descr="Mapa de las regiones biogeográficas en Europa (EEA 2012). ">
              <a:extLst>
                <a:ext uri="{FF2B5EF4-FFF2-40B4-BE49-F238E27FC236}">
                  <a16:creationId xmlns:a16="http://schemas.microsoft.com/office/drawing/2014/main" id="{29C00A26-6F36-E454-4796-075A7235EE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833" y="2335626"/>
              <a:ext cx="7095931" cy="5257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15 Rectángulo">
              <a:extLst>
                <a:ext uri="{FF2B5EF4-FFF2-40B4-BE49-F238E27FC236}">
                  <a16:creationId xmlns:a16="http://schemas.microsoft.com/office/drawing/2014/main" id="{0711B4E1-F8E5-1D9B-BA87-F8A0129B2B1D}"/>
                </a:ext>
              </a:extLst>
            </p:cNvPr>
            <p:cNvSpPr/>
            <p:nvPr/>
          </p:nvSpPr>
          <p:spPr>
            <a:xfrm>
              <a:off x="628411" y="142345"/>
              <a:ext cx="12138741" cy="2369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s-ES" sz="3088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3088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Paisaje Protegido Sierra de Santo Domingo (Zaragoza)</a:t>
              </a:r>
            </a:p>
            <a:p>
              <a:endParaRPr lang="es-ES" sz="3088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8" descr="Resultado de imagen de chincheta google">
              <a:extLst>
                <a:ext uri="{FF2B5EF4-FFF2-40B4-BE49-F238E27FC236}">
                  <a16:creationId xmlns:a16="http://schemas.microsoft.com/office/drawing/2014/main" id="{2B8FFF68-9CE3-2301-AB6C-B08D8355B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5447" y="5537064"/>
              <a:ext cx="259489" cy="38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3700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3BCD-1389-C055-8FD4-79055A7C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069" y="1038225"/>
            <a:ext cx="6705600" cy="733455"/>
          </a:xfrm>
        </p:spPr>
        <p:txBody>
          <a:bodyPr/>
          <a:lstStyle/>
          <a:p>
            <a:r>
              <a:rPr lang="es-ES" sz="1600" dirty="0"/>
              <a:t>Cómo abordar la acción climática en la Red Natura 2000. Lecciones aprendidas en las áreas protegidas españolas</a:t>
            </a:r>
            <a:endParaRPr lang="en-ES" sz="1600" dirty="0"/>
          </a:p>
        </p:txBody>
      </p:sp>
      <p:pic>
        <p:nvPicPr>
          <p:cNvPr id="7" name="Picture 2" descr="C:\Users\b\Desktop\Sierra Santo Domingo_ maria Muñoz.JPG">
            <a:extLst>
              <a:ext uri="{FF2B5EF4-FFF2-40B4-BE49-F238E27FC236}">
                <a16:creationId xmlns:a16="http://schemas.microsoft.com/office/drawing/2014/main" id="{79C3D23D-BE6A-8152-DB94-031016E67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7333" y="2034501"/>
            <a:ext cx="9321897" cy="524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AB62AF1-FCBB-DCF1-D7EB-E20DB3263BB4}"/>
              </a:ext>
            </a:extLst>
          </p:cNvPr>
          <p:cNvSpPr txBox="1"/>
          <p:nvPr/>
        </p:nvSpPr>
        <p:spPr>
          <a:xfrm>
            <a:off x="2455069" y="2627263"/>
            <a:ext cx="612218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chemeClr val="bg1"/>
                </a:solidFill>
              </a:rPr>
              <a:t>9.600 has</a:t>
            </a:r>
          </a:p>
          <a:p>
            <a:r>
              <a:rPr lang="en-IE" b="1" dirty="0" err="1">
                <a:solidFill>
                  <a:schemeClr val="bg1"/>
                </a:solidFill>
              </a:rPr>
              <a:t>Transición</a:t>
            </a:r>
            <a:r>
              <a:rPr lang="en-IE" b="1" dirty="0">
                <a:solidFill>
                  <a:schemeClr val="bg1"/>
                </a:solidFill>
              </a:rPr>
              <a:t> entre las </a:t>
            </a:r>
            <a:r>
              <a:rPr lang="en-IE" b="1" dirty="0" err="1">
                <a:solidFill>
                  <a:schemeClr val="bg1"/>
                </a:solidFill>
              </a:rPr>
              <a:t>regiones</a:t>
            </a:r>
            <a:r>
              <a:rPr lang="en-IE" b="1" dirty="0">
                <a:solidFill>
                  <a:schemeClr val="bg1"/>
                </a:solidFill>
              </a:rPr>
              <a:t> </a:t>
            </a:r>
            <a:r>
              <a:rPr lang="en-IE" b="1" dirty="0" err="1">
                <a:solidFill>
                  <a:schemeClr val="bg1"/>
                </a:solidFill>
              </a:rPr>
              <a:t>Mediterránea</a:t>
            </a:r>
            <a:r>
              <a:rPr lang="en-IE" b="1" dirty="0">
                <a:solidFill>
                  <a:schemeClr val="bg1"/>
                </a:solidFill>
              </a:rPr>
              <a:t> y </a:t>
            </a:r>
            <a:r>
              <a:rPr lang="en-IE" b="1" dirty="0" err="1">
                <a:solidFill>
                  <a:schemeClr val="bg1"/>
                </a:solidFill>
              </a:rPr>
              <a:t>Atlántica</a:t>
            </a:r>
            <a:endParaRPr lang="en-IE" b="1" dirty="0">
              <a:solidFill>
                <a:schemeClr val="bg1"/>
              </a:solidFill>
            </a:endParaRPr>
          </a:p>
          <a:p>
            <a:r>
              <a:rPr lang="en-IE" b="1" dirty="0">
                <a:solidFill>
                  <a:schemeClr val="bg1"/>
                </a:solidFill>
              </a:rPr>
              <a:t>Pinares de </a:t>
            </a:r>
            <a:r>
              <a:rPr lang="en-IE" b="1" i="1" dirty="0">
                <a:solidFill>
                  <a:schemeClr val="bg1"/>
                </a:solidFill>
              </a:rPr>
              <a:t>Pinus nigra. P. sylvestris, P. </a:t>
            </a:r>
            <a:r>
              <a:rPr lang="en-IE" b="1" i="1" dirty="0" err="1">
                <a:solidFill>
                  <a:schemeClr val="bg1"/>
                </a:solidFill>
              </a:rPr>
              <a:t>halepensis</a:t>
            </a:r>
            <a:endParaRPr lang="en-IE" b="1" i="1" dirty="0">
              <a:solidFill>
                <a:schemeClr val="bg1"/>
              </a:solidFill>
            </a:endParaRPr>
          </a:p>
          <a:p>
            <a:r>
              <a:rPr lang="en-IE" b="1" dirty="0">
                <a:solidFill>
                  <a:schemeClr val="bg1"/>
                </a:solidFill>
              </a:rPr>
              <a:t>Bosques de </a:t>
            </a:r>
            <a:r>
              <a:rPr lang="en-IE" b="1" i="1" dirty="0">
                <a:solidFill>
                  <a:schemeClr val="bg1"/>
                </a:solidFill>
              </a:rPr>
              <a:t>Quercus </a:t>
            </a:r>
            <a:r>
              <a:rPr lang="en-IE" b="1" i="1" dirty="0" err="1">
                <a:solidFill>
                  <a:schemeClr val="bg1"/>
                </a:solidFill>
              </a:rPr>
              <a:t>pyrenaica</a:t>
            </a:r>
            <a:r>
              <a:rPr lang="en-IE" b="1" i="1" dirty="0">
                <a:solidFill>
                  <a:schemeClr val="bg1"/>
                </a:solidFill>
              </a:rPr>
              <a:t> y </a:t>
            </a:r>
            <a:r>
              <a:rPr lang="en-IE" b="1" i="1" dirty="0" err="1">
                <a:solidFill>
                  <a:schemeClr val="bg1"/>
                </a:solidFill>
              </a:rPr>
              <a:t>Q.ilex</a:t>
            </a:r>
            <a:endParaRPr lang="en-IE" b="1" dirty="0">
              <a:solidFill>
                <a:schemeClr val="bg1"/>
              </a:solidFill>
            </a:endParaRPr>
          </a:p>
          <a:p>
            <a:r>
              <a:rPr lang="en-IE" b="1" dirty="0" err="1">
                <a:solidFill>
                  <a:schemeClr val="bg1"/>
                </a:solidFill>
              </a:rPr>
              <a:t>Hayedos</a:t>
            </a:r>
            <a:r>
              <a:rPr lang="en-IE" b="1" dirty="0">
                <a:solidFill>
                  <a:schemeClr val="bg1"/>
                </a:solidFill>
              </a:rPr>
              <a:t> </a:t>
            </a:r>
            <a:r>
              <a:rPr lang="en-IE" b="1" dirty="0" err="1">
                <a:solidFill>
                  <a:schemeClr val="bg1"/>
                </a:solidFill>
              </a:rPr>
              <a:t>relictos</a:t>
            </a:r>
            <a:endParaRPr lang="en-IE" b="1" dirty="0">
              <a:solidFill>
                <a:schemeClr val="bg1"/>
              </a:solidFill>
            </a:endParaRPr>
          </a:p>
          <a:p>
            <a:r>
              <a:rPr lang="en-IE" b="1" dirty="0" err="1">
                <a:solidFill>
                  <a:schemeClr val="bg1"/>
                </a:solidFill>
              </a:rPr>
              <a:t>Abandono</a:t>
            </a:r>
            <a:r>
              <a:rPr lang="en-IE" b="1" dirty="0">
                <a:solidFill>
                  <a:schemeClr val="bg1"/>
                </a:solidFill>
              </a:rPr>
              <a:t> rural</a:t>
            </a:r>
          </a:p>
          <a:p>
            <a:endParaRPr lang="en-IE" b="1" dirty="0">
              <a:solidFill>
                <a:schemeClr val="bg1"/>
              </a:solidFill>
            </a:endParaRPr>
          </a:p>
          <a:p>
            <a:r>
              <a:rPr lang="en-IE" b="1" dirty="0" err="1">
                <a:solidFill>
                  <a:schemeClr val="bg1"/>
                </a:solidFill>
              </a:rPr>
              <a:t>Declarado</a:t>
            </a:r>
            <a:r>
              <a:rPr lang="en-IE" b="1" dirty="0">
                <a:solidFill>
                  <a:schemeClr val="bg1"/>
                </a:solidFill>
              </a:rPr>
              <a:t> </a:t>
            </a:r>
            <a:r>
              <a:rPr lang="en-IE" b="1" dirty="0" err="1">
                <a:solidFill>
                  <a:schemeClr val="bg1"/>
                </a:solidFill>
              </a:rPr>
              <a:t>en</a:t>
            </a:r>
            <a:r>
              <a:rPr lang="en-IE" b="1" dirty="0">
                <a:solidFill>
                  <a:schemeClr val="bg1"/>
                </a:solidFill>
              </a:rPr>
              <a:t> 2015 </a:t>
            </a:r>
          </a:p>
          <a:p>
            <a:r>
              <a:rPr lang="en-IE" b="1" dirty="0">
                <a:solidFill>
                  <a:schemeClr val="bg1"/>
                </a:solidFill>
              </a:rPr>
              <a:t>Natura 2000</a:t>
            </a:r>
          </a:p>
          <a:p>
            <a:endParaRPr lang="en-IE" b="1" dirty="0">
              <a:solidFill>
                <a:schemeClr val="bg1"/>
              </a:solidFill>
            </a:endParaRPr>
          </a:p>
          <a:p>
            <a:r>
              <a:rPr lang="en-IE" b="1" dirty="0">
                <a:solidFill>
                  <a:schemeClr val="bg1"/>
                </a:solidFill>
              </a:rPr>
              <a:t>PRUG </a:t>
            </a:r>
            <a:r>
              <a:rPr lang="en-IE" b="1" dirty="0" err="1">
                <a:solidFill>
                  <a:schemeClr val="bg1"/>
                </a:solidFill>
              </a:rPr>
              <a:t>en</a:t>
            </a:r>
            <a:r>
              <a:rPr lang="en-IE" b="1" dirty="0">
                <a:solidFill>
                  <a:schemeClr val="bg1"/>
                </a:solidFill>
              </a:rPr>
              <a:t> </a:t>
            </a:r>
            <a:r>
              <a:rPr lang="en-IE" b="1" dirty="0" err="1">
                <a:solidFill>
                  <a:schemeClr val="bg1"/>
                </a:solidFill>
              </a:rPr>
              <a:t>fase</a:t>
            </a:r>
            <a:r>
              <a:rPr lang="en-IE" b="1" dirty="0">
                <a:solidFill>
                  <a:schemeClr val="bg1"/>
                </a:solidFill>
              </a:rPr>
              <a:t> de </a:t>
            </a:r>
            <a:r>
              <a:rPr lang="en-IE" b="1" dirty="0" err="1">
                <a:solidFill>
                  <a:schemeClr val="bg1"/>
                </a:solidFill>
              </a:rPr>
              <a:t>elaboración</a:t>
            </a:r>
            <a:endParaRPr lang="en-IE" b="1" dirty="0">
              <a:solidFill>
                <a:schemeClr val="bg1"/>
              </a:solidFill>
            </a:endParaRPr>
          </a:p>
          <a:p>
            <a:endParaRPr lang="en-IE" b="1" dirty="0">
              <a:solidFill>
                <a:schemeClr val="bg1"/>
              </a:solidFill>
            </a:endParaRPr>
          </a:p>
          <a:p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DF07D5A-A854-32DD-CB57-33F4E76C0ABD}"/>
              </a:ext>
            </a:extLst>
          </p:cNvPr>
          <p:cNvSpPr/>
          <p:nvPr/>
        </p:nvSpPr>
        <p:spPr>
          <a:xfrm>
            <a:off x="2302669" y="5229225"/>
            <a:ext cx="3886200" cy="609600"/>
          </a:xfrm>
          <a:prstGeom prst="rect">
            <a:avLst/>
          </a:prstGeom>
          <a:noFill/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770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3BCD-1389-C055-8FD4-79055A7C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069" y="1038225"/>
            <a:ext cx="6705600" cy="733455"/>
          </a:xfrm>
        </p:spPr>
        <p:txBody>
          <a:bodyPr/>
          <a:lstStyle/>
          <a:p>
            <a:r>
              <a:rPr lang="es-ES" sz="1600" dirty="0"/>
              <a:t>Cómo abordar la acción climática en la Red Natura 2000. Lecciones aprendidas en las áreas protegidas españolas</a:t>
            </a:r>
            <a:endParaRPr lang="en-ES" sz="1600" dirty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D4CF9B1-7594-1C8C-136F-8A0FB88AAC5E}"/>
              </a:ext>
            </a:extLst>
          </p:cNvPr>
          <p:cNvGrpSpPr/>
          <p:nvPr/>
        </p:nvGrpSpPr>
        <p:grpSpPr>
          <a:xfrm>
            <a:off x="3401699" y="1647825"/>
            <a:ext cx="6936359" cy="5727651"/>
            <a:chOff x="3401699" y="633897"/>
            <a:chExt cx="8164257" cy="67415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CC94E8-C502-8CD1-115B-69AE217D67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7" t="-1" r="147" b="-1272"/>
            <a:stretch/>
          </p:blipFill>
          <p:spPr bwMode="auto">
            <a:xfrm>
              <a:off x="6816681" y="4090717"/>
              <a:ext cx="4749275" cy="3284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19 CuadroTexto">
              <a:extLst>
                <a:ext uri="{FF2B5EF4-FFF2-40B4-BE49-F238E27FC236}">
                  <a16:creationId xmlns:a16="http://schemas.microsoft.com/office/drawing/2014/main" id="{CA543600-E1F9-B83C-459E-9C172AF2A7CE}"/>
                </a:ext>
              </a:extLst>
            </p:cNvPr>
            <p:cNvSpPr txBox="1"/>
            <p:nvPr/>
          </p:nvSpPr>
          <p:spPr>
            <a:xfrm>
              <a:off x="3699492" y="6935550"/>
              <a:ext cx="2915981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Seguimiento y evaluación</a:t>
              </a:r>
            </a:p>
          </p:txBody>
        </p:sp>
        <p:sp>
          <p:nvSpPr>
            <p:cNvPr id="5" name="35 CuadroTexto">
              <a:extLst>
                <a:ext uri="{FF2B5EF4-FFF2-40B4-BE49-F238E27FC236}">
                  <a16:creationId xmlns:a16="http://schemas.microsoft.com/office/drawing/2014/main" id="{D64DBD9E-966B-05D3-D481-ACDEC0C57C6F}"/>
                </a:ext>
              </a:extLst>
            </p:cNvPr>
            <p:cNvSpPr txBox="1"/>
            <p:nvPr/>
          </p:nvSpPr>
          <p:spPr>
            <a:xfrm>
              <a:off x="3699491" y="1245889"/>
              <a:ext cx="2911958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Diagnóstico (climático)</a:t>
              </a:r>
              <a:endParaRPr lang="es-ES_tradnl" sz="1544" dirty="0"/>
            </a:p>
          </p:txBody>
        </p:sp>
        <p:sp>
          <p:nvSpPr>
            <p:cNvPr id="6" name="37 CuadroTexto">
              <a:extLst>
                <a:ext uri="{FF2B5EF4-FFF2-40B4-BE49-F238E27FC236}">
                  <a16:creationId xmlns:a16="http://schemas.microsoft.com/office/drawing/2014/main" id="{57A17C9A-1A19-9CC1-EFEF-CE2CA0B76322}"/>
                </a:ext>
              </a:extLst>
            </p:cNvPr>
            <p:cNvSpPr txBox="1"/>
            <p:nvPr/>
          </p:nvSpPr>
          <p:spPr>
            <a:xfrm>
              <a:off x="3699493" y="4090718"/>
              <a:ext cx="2905794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Análisis de vulnerabilidad</a:t>
              </a:r>
              <a:endParaRPr lang="en-GB" sz="1544" b="1" dirty="0"/>
            </a:p>
          </p:txBody>
        </p:sp>
        <p:sp>
          <p:nvSpPr>
            <p:cNvPr id="7" name="38 CuadroTexto">
              <a:extLst>
                <a:ext uri="{FF2B5EF4-FFF2-40B4-BE49-F238E27FC236}">
                  <a16:creationId xmlns:a16="http://schemas.microsoft.com/office/drawing/2014/main" id="{CDDDC563-D682-35AB-37BC-49EF064F45A8}"/>
                </a:ext>
              </a:extLst>
            </p:cNvPr>
            <p:cNvSpPr txBox="1"/>
            <p:nvPr/>
          </p:nvSpPr>
          <p:spPr>
            <a:xfrm>
              <a:off x="3699493" y="2194166"/>
              <a:ext cx="2905792" cy="38837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dirty="0"/>
                <a:t>Escenarios climáticos</a:t>
              </a:r>
              <a:endParaRPr lang="es-ES_tradnl" sz="1544" b="1" dirty="0"/>
            </a:p>
          </p:txBody>
        </p:sp>
        <p:sp>
          <p:nvSpPr>
            <p:cNvPr id="8" name="39 CuadroTexto">
              <a:extLst>
                <a:ext uri="{FF2B5EF4-FFF2-40B4-BE49-F238E27FC236}">
                  <a16:creationId xmlns:a16="http://schemas.microsoft.com/office/drawing/2014/main" id="{CA73D078-43DD-90F9-F394-4D8CAD781AEF}"/>
                </a:ext>
              </a:extLst>
            </p:cNvPr>
            <p:cNvSpPr txBox="1"/>
            <p:nvPr/>
          </p:nvSpPr>
          <p:spPr>
            <a:xfrm>
              <a:off x="3699493" y="5038996"/>
              <a:ext cx="2899628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Definición de objetivos</a:t>
              </a:r>
            </a:p>
          </p:txBody>
        </p:sp>
        <p:sp>
          <p:nvSpPr>
            <p:cNvPr id="9" name="40 CuadroTexto">
              <a:extLst>
                <a:ext uri="{FF2B5EF4-FFF2-40B4-BE49-F238E27FC236}">
                  <a16:creationId xmlns:a16="http://schemas.microsoft.com/office/drawing/2014/main" id="{591CCB77-B06E-9539-38E4-C61726A0673C}"/>
                </a:ext>
              </a:extLst>
            </p:cNvPr>
            <p:cNvSpPr txBox="1"/>
            <p:nvPr/>
          </p:nvSpPr>
          <p:spPr>
            <a:xfrm>
              <a:off x="3699493" y="5987273"/>
              <a:ext cx="2905792" cy="3299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b="1" dirty="0"/>
                <a:t>Medidas de gestión (adaptación)</a:t>
              </a:r>
            </a:p>
          </p:txBody>
        </p:sp>
        <p:sp>
          <p:nvSpPr>
            <p:cNvPr id="10" name="48 CuadroTexto">
              <a:extLst>
                <a:ext uri="{FF2B5EF4-FFF2-40B4-BE49-F238E27FC236}">
                  <a16:creationId xmlns:a16="http://schemas.microsoft.com/office/drawing/2014/main" id="{23E40309-7B47-06BB-825E-65BCD5010E12}"/>
                </a:ext>
              </a:extLst>
            </p:cNvPr>
            <p:cNvSpPr txBox="1"/>
            <p:nvPr/>
          </p:nvSpPr>
          <p:spPr>
            <a:xfrm>
              <a:off x="3699491" y="3142442"/>
              <a:ext cx="2911958" cy="56759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sz="1544" dirty="0"/>
                <a:t>Identificación de objetos de conservación</a:t>
              </a:r>
              <a:endParaRPr lang="en-GB" sz="1544" dirty="0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91768B6C-241B-F957-9150-73928E6E1FAE}"/>
                </a:ext>
              </a:extLst>
            </p:cNvPr>
            <p:cNvSpPr/>
            <p:nvPr/>
          </p:nvSpPr>
          <p:spPr>
            <a:xfrm>
              <a:off x="3401699" y="1058261"/>
              <a:ext cx="3554400" cy="850851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12" name="Imagen 3">
              <a:extLst>
                <a:ext uri="{FF2B5EF4-FFF2-40B4-BE49-F238E27FC236}">
                  <a16:creationId xmlns:a16="http://schemas.microsoft.com/office/drawing/2014/main" id="{9D3A299A-0438-6A0A-C522-40DA91E74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2052" y="633897"/>
              <a:ext cx="2258531" cy="34599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5226764"/>
      </p:ext>
    </p:extLst>
  </p:cSld>
  <p:clrMapOvr>
    <a:masterClrMapping/>
  </p:clrMapOvr>
</p:sld>
</file>

<file path=ppt/theme/theme1.xml><?xml version="1.0" encoding="utf-8"?>
<a:theme xmlns:a="http://schemas.openxmlformats.org/drawingml/2006/main" name="Ho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i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termed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i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5F5810CEAEF374996551B49719E1906" ma:contentTypeVersion="17" ma:contentTypeDescription="Crear nuevo documento." ma:contentTypeScope="" ma:versionID="26d53e269f7d549c6024b7b98e0b5d43">
  <xsd:schema xmlns:xsd="http://www.w3.org/2001/XMLSchema" xmlns:xs="http://www.w3.org/2001/XMLSchema" xmlns:p="http://schemas.microsoft.com/office/2006/metadata/properties" xmlns:ns2="96c0c642-d335-4e98-a2fa-b507c8f6d8cf" xmlns:ns3="583b166e-5166-47de-b80a-19987c867895" xmlns:ns4="0ea6a589-ef5a-4cb0-9b52-79d5b22c6219" targetNamespace="http://schemas.microsoft.com/office/2006/metadata/properties" ma:root="true" ma:fieldsID="75a37d96ce257b4cb20c5312eabb79f6" ns2:_="" ns3:_="" ns4:_="">
    <xsd:import namespace="96c0c642-d335-4e98-a2fa-b507c8f6d8cf"/>
    <xsd:import namespace="583b166e-5166-47de-b80a-19987c867895"/>
    <xsd:import namespace="0ea6a589-ef5a-4cb0-9b52-79d5b22c62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Fecha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c0c642-d335-4e98-a2fa-b507c8f6d8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Fecha" ma:index="21" nillable="true" ma:displayName="Fecha" ma:format="DateOnly" ma:internalName="Fecha">
      <xsd:simpleType>
        <xsd:restriction base="dms:DateTime"/>
      </xsd:simpleType>
    </xsd:element>
    <xsd:element name="lcf76f155ced4ddcb4097134ff3c332f" ma:index="23" nillable="true" ma:taxonomy="true" ma:internalName="lcf76f155ced4ddcb4097134ff3c332f" ma:taxonomyFieldName="MediaServiceImageTags" ma:displayName="Etiquetas de imagen" ma:readOnly="false" ma:fieldId="{5cf76f15-5ced-4ddc-b409-7134ff3c332f}" ma:taxonomyMulti="true" ma:sspId="ab8eeae6-5f14-4627-b573-d6b45fbf00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3b166e-5166-47de-b80a-19987c86789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a6a589-ef5a-4cb0-9b52-79d5b22c6219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ef6354cd-1441-4dc5-b523-00f1540e723e}" ma:internalName="TaxCatchAll" ma:showField="CatchAllData" ma:web="583b166e-5166-47de-b80a-19987c8678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0ECD3C-E68D-478A-AF69-5FC3A9E51F6F}"/>
</file>

<file path=customXml/itemProps2.xml><?xml version="1.0" encoding="utf-8"?>
<ds:datastoreItem xmlns:ds="http://schemas.openxmlformats.org/officeDocument/2006/customXml" ds:itemID="{9D2277BD-79EC-44F0-BA72-0B141F2371D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1173</TotalTime>
  <Words>1904</Words>
  <Application>Microsoft Office PowerPoint</Application>
  <PresentationFormat>Personalizado</PresentationFormat>
  <Paragraphs>311</Paragraphs>
  <Slides>24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24</vt:i4>
      </vt:variant>
    </vt:vector>
  </HeadingPairs>
  <TitlesOfParts>
    <vt:vector size="33" baseType="lpstr">
      <vt:lpstr>Arial</vt:lpstr>
      <vt:lpstr>Calibri</vt:lpstr>
      <vt:lpstr>Cera Pro Light</vt:lpstr>
      <vt:lpstr>Times New Roman</vt:lpstr>
      <vt:lpstr>Wingdings</vt:lpstr>
      <vt:lpstr>Home</vt:lpstr>
      <vt:lpstr>Contenido</vt:lpstr>
      <vt:lpstr>Intermedia</vt:lpstr>
      <vt:lpstr>Final</vt:lpstr>
      <vt:lpstr>Presentación de PowerPoint</vt:lpstr>
      <vt:lpstr>Cómo abordar la acción climática en la Red Natura 2000 Reflexiones a partir de dos casos muy diferentes (o muy parecidos)</vt:lpstr>
      <vt:lpstr>Cómo abordar la acción climática en la Red Natura 2000. Lecciones aprendidas en las áreas protegidas españolas</vt:lpstr>
      <vt:lpstr>Cómo abordar la acción climática en la Red Natura 2000. Lecciones aprendidas en las áreas protegidas españolas</vt:lpstr>
      <vt:lpstr>Cómo abordar la acción climática en la Red Natura 2000. Lecciones aprendidas en las áreas protegidas españolas</vt:lpstr>
      <vt:lpstr>Cómo abordar la acción climática en la Red Natura 2000. Lecciones aprendidas en las áreas protegidas españolas</vt:lpstr>
      <vt:lpstr>Cómo abordar la acción climática en la Red Natura 2000. Lecciones aprendidas en las áreas protegidas españolas</vt:lpstr>
      <vt:lpstr>Cómo abordar la acción climática en la Red Natura 2000. Lecciones aprendidas en las áreas protegidas españolas</vt:lpstr>
      <vt:lpstr>Cómo abordar la acción climática en la Red Natura 2000. Lecciones aprendidas en las áreas protegidas españolas</vt:lpstr>
      <vt:lpstr>Cómo abordar la acción climática en la Red Natura 2000. Lecciones aprendidas en las áreas protegidas españolas</vt:lpstr>
      <vt:lpstr>Cómo abordar la acción climática en la Red Natura 2000. Lecciones aprendidas en las áreas protegidas españolas</vt:lpstr>
      <vt:lpstr>Cómo abordar la acción climática en la Red Natura 2000. Lecciones aprendidas en las áreas protegidas españolas</vt:lpstr>
      <vt:lpstr>Cómo abordar la acción climática en la Red Natura 2000. Lecciones aprendidas en las áreas protegidas españolas</vt:lpstr>
      <vt:lpstr>Cómo abordar la acción climática en la Red Natura 2000. Lecciones aprendidas en las áreas protegidas españolas</vt:lpstr>
      <vt:lpstr>Presentación de PowerPoint</vt:lpstr>
      <vt:lpstr>Cómo abordar la acción climática en la Red Natura 2000. Lecciones aprendidas en las áreas protegidas españolas</vt:lpstr>
      <vt:lpstr>Cómo abordar la acción climática en la Red Natura 2000. Lecciones aprendidas en las áreas protegidas españolas</vt:lpstr>
      <vt:lpstr>Cómo abordar la acción climática en la Red Natura 2000. Lecciones aprendidas en las áreas protegidas españolas</vt:lpstr>
      <vt:lpstr>Cómo abordar la acción climática en la Red Natura 2000. Lecciones aprendidas en las áreas protegidas españolas</vt:lpstr>
      <vt:lpstr>Cómo abordar la acción climática en la Red Natura 2000. Lecciones aprendidas en las áreas protegidas españolas</vt:lpstr>
      <vt:lpstr>Cómo abordar la acción climática en la Red Natura 2000. Lecciones aprendidas en las áreas protegidas españolas</vt:lpstr>
      <vt:lpstr>Cómo abordar la acción climática en la Red Natura 2000. Lecciones aprendidas en las áreas protegidas españolas</vt:lpstr>
      <vt:lpstr>Cómo abordar la acción climática en la Red Natura 2000. Lecciones aprendidas en las áreas protegidas españolas</vt:lpstr>
      <vt:lpstr>Eskerrik asko Muchas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RedBosques</dc:creator>
  <cp:lastModifiedBy>Jose A. Atauri</cp:lastModifiedBy>
  <cp:revision>91</cp:revision>
  <cp:lastPrinted>2022-05-26T18:31:38Z</cp:lastPrinted>
  <dcterms:created xsi:type="dcterms:W3CDTF">2022-05-23T08:57:44Z</dcterms:created>
  <dcterms:modified xsi:type="dcterms:W3CDTF">2022-09-28T11:16:28Z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2022-05-23T00:00:00Z</vt:filetime>
  </property>
  <property fmtid="{D5CDD505-2E9C-101B-9397-08002B2CF9AE}" pid="3" name="Creator">
    <vt:lpwstr>Adobe InDesign 17.2 (Macintosh)</vt:lpwstr>
  </property>
  <property fmtid="{D5CDD505-2E9C-101B-9397-08002B2CF9AE}" pid="4" name="LastSaved">
    <vt:filetime>2022-05-23T00:00:00Z</vt:filetime>
  </property>
</Properties>
</file>